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Comfortaa"/>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0E6425F-E9EA-4FB7-9646-D5DF4757BBBB}">
  <a:tblStyle styleId="{60E6425F-E9EA-4FB7-9646-D5DF4757BBB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Comfortaa-bold.fntdata"/><Relationship Id="rId10" Type="http://schemas.openxmlformats.org/officeDocument/2006/relationships/slide" Target="slides/slide4.xml"/><Relationship Id="rId32" Type="http://schemas.openxmlformats.org/officeDocument/2006/relationships/font" Target="fonts/Comfortaa-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722a52800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722a52800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722a52800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722a52800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722a52800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722a52800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722a52800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722a52800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722a52800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722a52800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b1e557bec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b1e557bec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722a52800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722a52800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722a52800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722a52800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5197f803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5197f803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e2c355e7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e2c355e7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b1e557be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b1e557be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e2c355d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e2c355d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e2c355e7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e2c355e7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722a52800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722a52800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722a52800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722a52800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722a52800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722a52800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722a52800a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722a52800a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e220d0c1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e220d0c1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b1e557bec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b1e557bec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714289ac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714289ac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71696928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71696928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716969285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716969285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716969285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716969285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722a52800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722a52800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phoenixnap.com/kb/vmstat-command" TargetMode="External"/><Relationship Id="rId4" Type="http://schemas.openxmlformats.org/officeDocument/2006/relationships/hyperlink" Target="https://docs.oracle.com/cd/E19455-01/805-7229/6j6q8svh5/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412575"/>
            <a:ext cx="8520600" cy="97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latin typeface="Comfortaa"/>
                <a:ea typeface="Comfortaa"/>
                <a:cs typeface="Comfortaa"/>
                <a:sym typeface="Comfortaa"/>
              </a:rPr>
              <a:t>Virtual Memory Impl.</a:t>
            </a:r>
            <a:endParaRPr sz="4800">
              <a:latin typeface="Comfortaa"/>
              <a:ea typeface="Comfortaa"/>
              <a:cs typeface="Comfortaa"/>
              <a:sym typeface="Comfortaa"/>
            </a:endParaRPr>
          </a:p>
        </p:txBody>
      </p:sp>
      <p:sp>
        <p:nvSpPr>
          <p:cNvPr id="55" name="Google Shape;55;p13"/>
          <p:cNvSpPr txBox="1"/>
          <p:nvPr>
            <p:ph idx="1" type="subTitle"/>
          </p:nvPr>
        </p:nvSpPr>
        <p:spPr>
          <a:xfrm>
            <a:off x="311700" y="24835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Lab Assignment</a:t>
            </a:r>
            <a:endParaRPr>
              <a:latin typeface="Comfortaa"/>
              <a:ea typeface="Comfortaa"/>
              <a:cs typeface="Comfortaa"/>
              <a:sym typeface="Comfortaa"/>
            </a:endParaRPr>
          </a:p>
          <a:p>
            <a:pPr indent="0" lvl="0" marL="0" rtl="0" algn="ctr">
              <a:spcBef>
                <a:spcPts val="0"/>
              </a:spcBef>
              <a:spcAft>
                <a:spcPts val="0"/>
              </a:spcAft>
              <a:buNone/>
            </a:pPr>
            <a:r>
              <a:t/>
            </a:r>
            <a:endParaRPr>
              <a:latin typeface="Comfortaa"/>
              <a:ea typeface="Comfortaa"/>
              <a:cs typeface="Comfortaa"/>
              <a:sym typeface="Comfortaa"/>
            </a:endParaRPr>
          </a:p>
          <a:p>
            <a:pPr indent="0" lvl="0" marL="0" rtl="0" algn="ctr">
              <a:spcBef>
                <a:spcPts val="0"/>
              </a:spcBef>
              <a:spcAft>
                <a:spcPts val="0"/>
              </a:spcAft>
              <a:buClr>
                <a:schemeClr val="dk1"/>
              </a:buClr>
              <a:buSzPts val="1100"/>
              <a:buFont typeface="Arial"/>
              <a:buNone/>
            </a:pPr>
            <a:r>
              <a:rPr lang="en" sz="1200">
                <a:latin typeface="Comfortaa"/>
                <a:ea typeface="Comfortaa"/>
                <a:cs typeface="Comfortaa"/>
                <a:sym typeface="Comfortaa"/>
              </a:rPr>
              <a:t>Email: chitram2@pdx.edu</a:t>
            </a:r>
            <a:endParaRPr sz="1200">
              <a:latin typeface="Comfortaa"/>
              <a:ea typeface="Comfortaa"/>
              <a:cs typeface="Comfortaa"/>
              <a:sym typeface="Comfortaa"/>
            </a:endParaRPr>
          </a:p>
          <a:p>
            <a:pPr indent="0" lvl="0" marL="0" rtl="0" algn="ctr">
              <a:spcBef>
                <a:spcPts val="0"/>
              </a:spcBef>
              <a:spcAft>
                <a:spcPts val="0"/>
              </a:spcAft>
              <a:buNone/>
            </a:pPr>
            <a:r>
              <a:t/>
            </a:r>
            <a:endParaRPr>
              <a:latin typeface="Comfortaa"/>
              <a:ea typeface="Comfortaa"/>
              <a:cs typeface="Comfortaa"/>
              <a:sym typeface="Comfortaa"/>
            </a:endParaRPr>
          </a:p>
        </p:txBody>
      </p:sp>
      <p:sp>
        <p:nvSpPr>
          <p:cNvPr id="56" name="Google Shape;56;p13"/>
          <p:cNvSpPr txBox="1"/>
          <p:nvPr>
            <p:ph idx="1" type="subTitle"/>
          </p:nvPr>
        </p:nvSpPr>
        <p:spPr>
          <a:xfrm>
            <a:off x="311700" y="5192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CS532: OS Foundations</a:t>
            </a:r>
            <a:endParaRPr>
              <a:latin typeface="Comfortaa"/>
              <a:ea typeface="Comfortaa"/>
              <a:cs typeface="Comfortaa"/>
              <a:sym typeface="Comfortaa"/>
            </a:endParaRPr>
          </a:p>
        </p:txBody>
      </p:sp>
      <p:pic>
        <p:nvPicPr>
          <p:cNvPr id="57" name="Google Shape;57;p13"/>
          <p:cNvPicPr preferRelativeResize="0"/>
          <p:nvPr/>
        </p:nvPicPr>
        <p:blipFill>
          <a:blip r:embed="rId3">
            <a:alphaModFix/>
          </a:blip>
          <a:stretch>
            <a:fillRect/>
          </a:stretch>
        </p:blipFill>
        <p:spPr>
          <a:xfrm>
            <a:off x="5827800" y="4018275"/>
            <a:ext cx="3316200" cy="1049850"/>
          </a:xfrm>
          <a:prstGeom prst="rect">
            <a:avLst/>
          </a:prstGeom>
          <a:noFill/>
          <a:ln>
            <a:noFill/>
          </a:ln>
        </p:spPr>
      </p:pic>
      <p:sp>
        <p:nvSpPr>
          <p:cNvPr id="58" name="Google Shape;58;p13"/>
          <p:cNvSpPr txBox="1"/>
          <p:nvPr/>
        </p:nvSpPr>
        <p:spPr>
          <a:xfrm>
            <a:off x="319800" y="195425"/>
            <a:ext cx="1172700" cy="400200"/>
          </a:xfrm>
          <a:prstGeom prst="rect">
            <a:avLst/>
          </a:prstGeom>
          <a:solidFill>
            <a:srgbClr val="00FF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PASS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2"/>
          <p:cNvPicPr preferRelativeResize="0"/>
          <p:nvPr/>
        </p:nvPicPr>
        <p:blipFill>
          <a:blip r:embed="rId3">
            <a:alphaModFix/>
          </a:blip>
          <a:stretch>
            <a:fillRect/>
          </a:stretch>
        </p:blipFill>
        <p:spPr>
          <a:xfrm>
            <a:off x="328375" y="307975"/>
            <a:ext cx="8337275" cy="377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23"/>
          <p:cNvPicPr preferRelativeResize="0"/>
          <p:nvPr/>
        </p:nvPicPr>
        <p:blipFill>
          <a:blip r:embed="rId3">
            <a:alphaModFix/>
          </a:blip>
          <a:stretch>
            <a:fillRect/>
          </a:stretch>
        </p:blipFill>
        <p:spPr>
          <a:xfrm>
            <a:off x="152400" y="152400"/>
            <a:ext cx="5543550" cy="4038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4"/>
          <p:cNvPicPr preferRelativeResize="0"/>
          <p:nvPr/>
        </p:nvPicPr>
        <p:blipFill>
          <a:blip r:embed="rId3">
            <a:alphaModFix/>
          </a:blip>
          <a:stretch>
            <a:fillRect/>
          </a:stretch>
        </p:blipFill>
        <p:spPr>
          <a:xfrm>
            <a:off x="152400" y="152400"/>
            <a:ext cx="5924017" cy="4838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5"/>
          <p:cNvPicPr preferRelativeResize="0"/>
          <p:nvPr/>
        </p:nvPicPr>
        <p:blipFill>
          <a:blip r:embed="rId3">
            <a:alphaModFix/>
          </a:blip>
          <a:stretch>
            <a:fillRect/>
          </a:stretch>
        </p:blipFill>
        <p:spPr>
          <a:xfrm>
            <a:off x="152400" y="152400"/>
            <a:ext cx="5429250" cy="3505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6"/>
          <p:cNvPicPr preferRelativeResize="0"/>
          <p:nvPr/>
        </p:nvPicPr>
        <p:blipFill>
          <a:blip r:embed="rId3">
            <a:alphaModFix/>
          </a:blip>
          <a:stretch>
            <a:fillRect/>
          </a:stretch>
        </p:blipFill>
        <p:spPr>
          <a:xfrm>
            <a:off x="152400" y="152400"/>
            <a:ext cx="4419601" cy="496128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7"/>
          <p:cNvSpPr txBox="1"/>
          <p:nvPr>
            <p:ph type="title"/>
          </p:nvPr>
        </p:nvSpPr>
        <p:spPr>
          <a:xfrm>
            <a:off x="311700" y="445025"/>
            <a:ext cx="8520600" cy="458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latin typeface="Comfortaa"/>
                <a:ea typeface="Comfortaa"/>
                <a:cs typeface="Comfortaa"/>
                <a:sym typeface="Comfortaa"/>
              </a:rPr>
              <a:t>2</a:t>
            </a:r>
            <a:r>
              <a:rPr b="1" lang="en" sz="2400">
                <a:latin typeface="Comfortaa"/>
                <a:ea typeface="Comfortaa"/>
                <a:cs typeface="Comfortaa"/>
                <a:sym typeface="Comfortaa"/>
              </a:rPr>
              <a:t>.</a:t>
            </a:r>
            <a:r>
              <a:rPr lang="en" sz="1800">
                <a:latin typeface="Comfortaa"/>
                <a:ea typeface="Comfortaa"/>
                <a:cs typeface="Comfortaa"/>
                <a:sym typeface="Comfortaa"/>
              </a:rPr>
              <a:t> </a:t>
            </a:r>
            <a:r>
              <a:rPr lang="en" sz="1800">
                <a:latin typeface="Comfortaa"/>
                <a:ea typeface="Comfortaa"/>
                <a:cs typeface="Comfortaa"/>
                <a:sym typeface="Comfortaa"/>
              </a:rPr>
              <a:t> </a:t>
            </a:r>
            <a:r>
              <a:rPr lang="en" sz="1600">
                <a:latin typeface="Comfortaa"/>
                <a:ea typeface="Comfortaa"/>
                <a:cs typeface="Comfortaa"/>
                <a:sym typeface="Comfortaa"/>
              </a:rPr>
              <a:t>focus on vmstat’s </a:t>
            </a:r>
            <a:r>
              <a:rPr b="1" lang="en" sz="1600">
                <a:latin typeface="Courier New"/>
                <a:ea typeface="Courier New"/>
                <a:cs typeface="Courier New"/>
                <a:sym typeface="Courier New"/>
              </a:rPr>
              <a:t>free</a:t>
            </a:r>
            <a:r>
              <a:rPr lang="en" sz="1600">
                <a:latin typeface="Comfortaa"/>
                <a:ea typeface="Comfortaa"/>
                <a:cs typeface="Comfortaa"/>
                <a:sym typeface="Comfortaa"/>
              </a:rPr>
              <a:t> column (the amount of idle memory). Run </a:t>
            </a:r>
            <a:r>
              <a:rPr b="1" lang="en" sz="1600">
                <a:latin typeface="Courier New"/>
                <a:ea typeface="Courier New"/>
                <a:cs typeface="Courier New"/>
                <a:sym typeface="Courier New"/>
              </a:rPr>
              <a:t>./mem 1024</a:t>
            </a:r>
            <a:r>
              <a:rPr lang="en" sz="1600">
                <a:latin typeface="Comfortaa"/>
                <a:ea typeface="Comfortaa"/>
                <a:cs typeface="Comfortaa"/>
                <a:sym typeface="Comfortaa"/>
              </a:rPr>
              <a:t> (which allocates 1024 MiB) and watch how this value changes. </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None/>
            </a:pPr>
            <a:r>
              <a:rPr lang="en" sz="1800">
                <a:latin typeface="Comfortaa"/>
                <a:ea typeface="Comfortaa"/>
                <a:cs typeface="Comfortaa"/>
                <a:sym typeface="Comfortaa"/>
              </a:rPr>
              <a:t>A. What do you notice about the </a:t>
            </a:r>
            <a:r>
              <a:rPr b="1" lang="en" sz="1800">
                <a:latin typeface="Courier New"/>
                <a:ea typeface="Courier New"/>
                <a:cs typeface="Courier New"/>
                <a:sym typeface="Courier New"/>
              </a:rPr>
              <a:t>free</a:t>
            </a:r>
            <a:r>
              <a:rPr lang="en" sz="1800">
                <a:latin typeface="Comfortaa"/>
                <a:ea typeface="Comfortaa"/>
                <a:cs typeface="Comfortaa"/>
                <a:sym typeface="Comfortaa"/>
              </a:rPr>
              <a:t> value after you start running </a:t>
            </a:r>
            <a:r>
              <a:rPr b="1" lang="en" sz="1800">
                <a:latin typeface="Courier New"/>
                <a:ea typeface="Courier New"/>
                <a:cs typeface="Courier New"/>
                <a:sym typeface="Courier New"/>
              </a:rPr>
              <a:t>mem</a:t>
            </a:r>
            <a:r>
              <a:rPr lang="en" sz="1800">
                <a:latin typeface="Comfortaa"/>
                <a:ea typeface="Comfortaa"/>
                <a:cs typeface="Comfortaa"/>
                <a:sym typeface="Comfortaa"/>
              </a:rPr>
              <a:t>?</a:t>
            </a:r>
            <a:endParaRPr sz="1800">
              <a:latin typeface="Comfortaa"/>
              <a:ea typeface="Comfortaa"/>
              <a:cs typeface="Comfortaa"/>
              <a:sym typeface="Comfortaa"/>
            </a:endParaRPr>
          </a:p>
          <a:p>
            <a:pPr indent="0" lvl="0" marL="0" rtl="0" algn="l">
              <a:lnSpc>
                <a:spcPct val="115000"/>
              </a:lnSpc>
              <a:spcBef>
                <a:spcPts val="0"/>
              </a:spcBef>
              <a:spcAft>
                <a:spcPts val="0"/>
              </a:spcAft>
              <a:buNone/>
            </a:pPr>
            <a:r>
              <a:rPr lang="en" sz="1800">
                <a:latin typeface="Comfortaa"/>
                <a:ea typeface="Comfortaa"/>
                <a:cs typeface="Comfortaa"/>
                <a:sym typeface="Comfortaa"/>
              </a:rPr>
              <a:t>As seen in the screenshots in following slides, the free value decreases after program starts running. It reduces </a:t>
            </a:r>
            <a:r>
              <a:rPr lang="en" sz="1800">
                <a:latin typeface="Comfortaa"/>
                <a:ea typeface="Comfortaa"/>
                <a:cs typeface="Comfortaa"/>
                <a:sym typeface="Comfortaa"/>
              </a:rPr>
              <a:t>roughly</a:t>
            </a:r>
            <a:r>
              <a:rPr lang="en" sz="1800">
                <a:latin typeface="Comfortaa"/>
                <a:ea typeface="Comfortaa"/>
                <a:cs typeface="Comfortaa"/>
                <a:sym typeface="Comfortaa"/>
              </a:rPr>
              <a:t> by 1024Mb.</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None/>
            </a:pPr>
            <a:r>
              <a:rPr lang="en" sz="1800">
                <a:latin typeface="Comfortaa"/>
                <a:ea typeface="Comfortaa"/>
                <a:cs typeface="Comfortaa"/>
                <a:sym typeface="Comfortaa"/>
              </a:rPr>
              <a:t>B. How does this metric change when/after you terminate </a:t>
            </a:r>
            <a:r>
              <a:rPr b="1" lang="en" sz="1800">
                <a:latin typeface="Courier New"/>
                <a:ea typeface="Courier New"/>
                <a:cs typeface="Courier New"/>
                <a:sym typeface="Courier New"/>
              </a:rPr>
              <a:t>mem</a:t>
            </a:r>
            <a:r>
              <a:rPr lang="en" sz="1800">
                <a:latin typeface="Comfortaa"/>
                <a:ea typeface="Comfortaa"/>
                <a:cs typeface="Comfortaa"/>
                <a:sym typeface="Comfortaa"/>
              </a:rPr>
              <a:t> ?</a:t>
            </a:r>
            <a:endParaRPr sz="1800">
              <a:latin typeface="Comfortaa"/>
              <a:ea typeface="Comfortaa"/>
              <a:cs typeface="Comfortaa"/>
              <a:sym typeface="Comfortaa"/>
            </a:endParaRPr>
          </a:p>
          <a:p>
            <a:pPr indent="0" lvl="0" marL="0" rtl="0" algn="l">
              <a:lnSpc>
                <a:spcPct val="115000"/>
              </a:lnSpc>
              <a:spcBef>
                <a:spcPts val="0"/>
              </a:spcBef>
              <a:spcAft>
                <a:spcPts val="0"/>
              </a:spcAft>
              <a:buNone/>
            </a:pPr>
            <a:r>
              <a:rPr lang="en" sz="1800">
                <a:latin typeface="Comfortaa"/>
                <a:ea typeface="Comfortaa"/>
                <a:cs typeface="Comfortaa"/>
                <a:sym typeface="Comfortaa"/>
              </a:rPr>
              <a:t>After program termination the free value increases back to initial </a:t>
            </a:r>
            <a:r>
              <a:rPr lang="en" sz="1800">
                <a:latin typeface="Comfortaa"/>
                <a:ea typeface="Comfortaa"/>
                <a:cs typeface="Comfortaa"/>
                <a:sym typeface="Comfortaa"/>
              </a:rPr>
              <a:t>value</a:t>
            </a:r>
            <a:r>
              <a:rPr lang="en" sz="1800">
                <a:latin typeface="Comfortaa"/>
                <a:ea typeface="Comfortaa"/>
                <a:cs typeface="Comfortaa"/>
                <a:sym typeface="Comfortaa"/>
              </a:rPr>
              <a:t>. It increases back again by 1Gb.</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None/>
            </a:pPr>
            <a:r>
              <a:t/>
            </a:r>
            <a:endParaRPr sz="1800">
              <a:latin typeface="Comfortaa"/>
              <a:ea typeface="Comfortaa"/>
              <a:cs typeface="Comfortaa"/>
              <a:sym typeface="Comfortaa"/>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8"/>
          <p:cNvPicPr preferRelativeResize="0"/>
          <p:nvPr/>
        </p:nvPicPr>
        <p:blipFill>
          <a:blip r:embed="rId3">
            <a:alphaModFix/>
          </a:blip>
          <a:stretch>
            <a:fillRect/>
          </a:stretch>
        </p:blipFill>
        <p:spPr>
          <a:xfrm>
            <a:off x="311697" y="866825"/>
            <a:ext cx="4231800" cy="36778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9"/>
          <p:cNvPicPr preferRelativeResize="0"/>
          <p:nvPr/>
        </p:nvPicPr>
        <p:blipFill>
          <a:blip r:embed="rId3">
            <a:alphaModFix/>
          </a:blip>
          <a:stretch>
            <a:fillRect/>
          </a:stretch>
        </p:blipFill>
        <p:spPr>
          <a:xfrm>
            <a:off x="383226" y="354900"/>
            <a:ext cx="6432826" cy="46688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0"/>
          <p:cNvSpPr txBox="1"/>
          <p:nvPr/>
        </p:nvSpPr>
        <p:spPr>
          <a:xfrm>
            <a:off x="302275" y="348450"/>
            <a:ext cx="8342700" cy="216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400">
                <a:solidFill>
                  <a:schemeClr val="dk1"/>
                </a:solidFill>
                <a:latin typeface="Comfortaa"/>
                <a:ea typeface="Comfortaa"/>
                <a:cs typeface="Comfortaa"/>
                <a:sym typeface="Comfortaa"/>
              </a:rPr>
              <a:t>3.</a:t>
            </a:r>
            <a:r>
              <a:rPr lang="en" sz="1800">
                <a:solidFill>
                  <a:schemeClr val="dk1"/>
                </a:solidFill>
                <a:latin typeface="Comfortaa"/>
                <a:ea typeface="Comfortaa"/>
                <a:cs typeface="Comfortaa"/>
                <a:sym typeface="Comfortaa"/>
              </a:rPr>
              <a:t> </a:t>
            </a:r>
            <a:r>
              <a:rPr lang="en" sz="1800">
                <a:solidFill>
                  <a:schemeClr val="dk1"/>
                </a:solidFill>
                <a:latin typeface="Comfortaa"/>
                <a:ea typeface="Comfortaa"/>
                <a:cs typeface="Comfortaa"/>
                <a:sym typeface="Comfortaa"/>
              </a:rPr>
              <a:t> A. How much physical memory is configured on your machine (</a:t>
            </a:r>
            <a:r>
              <a:rPr b="1" lang="en" sz="1800">
                <a:solidFill>
                  <a:schemeClr val="dk1"/>
                </a:solidFill>
                <a:latin typeface="Courier New"/>
                <a:ea typeface="Courier New"/>
                <a:cs typeface="Courier New"/>
                <a:sym typeface="Courier New"/>
              </a:rPr>
              <a:t>cat</a:t>
            </a:r>
            <a:r>
              <a:rPr lang="en" sz="1800">
                <a:solidFill>
                  <a:schemeClr val="dk1"/>
                </a:solidFill>
                <a:latin typeface="Comfortaa"/>
                <a:ea typeface="Comfortaa"/>
                <a:cs typeface="Comfortaa"/>
                <a:sym typeface="Comfortaa"/>
              </a:rPr>
              <a:t> </a:t>
            </a:r>
            <a:r>
              <a:rPr b="1" lang="en" sz="1800">
                <a:solidFill>
                  <a:schemeClr val="dk1"/>
                </a:solidFill>
                <a:latin typeface="Courier New"/>
                <a:ea typeface="Courier New"/>
                <a:cs typeface="Courier New"/>
                <a:sym typeface="Courier New"/>
              </a:rPr>
              <a:t>/proc/meminfo</a:t>
            </a:r>
            <a:r>
              <a:rPr lang="en" sz="1800">
                <a:solidFill>
                  <a:schemeClr val="dk1"/>
                </a:solidFill>
                <a:latin typeface="Comfortaa"/>
                <a:ea typeface="Comfortaa"/>
                <a:cs typeface="Comfortaa"/>
                <a:sym typeface="Comfortaa"/>
              </a:rPr>
              <a:t> to find this value) - </a:t>
            </a:r>
            <a:r>
              <a:rPr b="1" lang="en" sz="1800">
                <a:solidFill>
                  <a:schemeClr val="dk1"/>
                </a:solidFill>
                <a:latin typeface="Comfortaa"/>
                <a:ea typeface="Comfortaa"/>
                <a:cs typeface="Comfortaa"/>
                <a:sym typeface="Comfortaa"/>
              </a:rPr>
              <a:t>64 Gb of memory is configured</a:t>
            </a:r>
            <a:r>
              <a:rPr lang="en" sz="1800">
                <a:solidFill>
                  <a:schemeClr val="dk1"/>
                </a:solidFill>
                <a:latin typeface="Comfortaa"/>
                <a:ea typeface="Comfortaa"/>
                <a:cs typeface="Comfortaa"/>
                <a:sym typeface="Comfortaa"/>
              </a:rPr>
              <a:t>..</a:t>
            </a:r>
            <a:endParaRPr sz="18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8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8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800">
              <a:solidFill>
                <a:schemeClr val="dk1"/>
              </a:solidFill>
              <a:latin typeface="Comfortaa"/>
              <a:ea typeface="Comfortaa"/>
              <a:cs typeface="Comfortaa"/>
              <a:sym typeface="Comfortaa"/>
            </a:endParaRPr>
          </a:p>
        </p:txBody>
      </p:sp>
      <p:pic>
        <p:nvPicPr>
          <p:cNvPr id="146" name="Google Shape;146;p30"/>
          <p:cNvPicPr preferRelativeResize="0"/>
          <p:nvPr/>
        </p:nvPicPr>
        <p:blipFill>
          <a:blip r:embed="rId3">
            <a:alphaModFix/>
          </a:blip>
          <a:stretch>
            <a:fillRect/>
          </a:stretch>
        </p:blipFill>
        <p:spPr>
          <a:xfrm>
            <a:off x="361900" y="1455025"/>
            <a:ext cx="1650000" cy="3622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1"/>
          <p:cNvSpPr txBox="1"/>
          <p:nvPr/>
        </p:nvSpPr>
        <p:spPr>
          <a:xfrm>
            <a:off x="302275" y="348450"/>
            <a:ext cx="8565600" cy="492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Comfortaa"/>
                <a:ea typeface="Comfortaa"/>
                <a:cs typeface="Comfortaa"/>
                <a:sym typeface="Comfortaa"/>
              </a:rPr>
              <a:t>B</a:t>
            </a:r>
            <a:r>
              <a:rPr lang="en" sz="1300">
                <a:solidFill>
                  <a:schemeClr val="dk1"/>
                </a:solidFill>
                <a:latin typeface="Comfortaa"/>
                <a:ea typeface="Comfortaa"/>
                <a:cs typeface="Comfortaa"/>
                <a:sym typeface="Comfortaa"/>
              </a:rPr>
              <a:t>. view the </a:t>
            </a:r>
            <a:r>
              <a:rPr b="1" lang="en" sz="1300">
                <a:solidFill>
                  <a:schemeClr val="dk1"/>
                </a:solidFill>
                <a:latin typeface="Comfortaa"/>
                <a:ea typeface="Comfortaa"/>
                <a:cs typeface="Comfortaa"/>
                <a:sym typeface="Comfortaa"/>
              </a:rPr>
              <a:t>vmstat</a:t>
            </a:r>
            <a:r>
              <a:rPr lang="en" sz="1300">
                <a:solidFill>
                  <a:schemeClr val="dk1"/>
                </a:solidFill>
                <a:latin typeface="Comfortaa"/>
                <a:ea typeface="Comfortaa"/>
                <a:cs typeface="Comfortaa"/>
                <a:sym typeface="Comfortaa"/>
              </a:rPr>
              <a:t> CPU usage metrics and the block I/O metrics. How do they change while </a:t>
            </a:r>
            <a:r>
              <a:rPr b="1" lang="en" sz="1300">
                <a:solidFill>
                  <a:schemeClr val="dk1"/>
                </a:solidFill>
                <a:latin typeface="Comfortaa"/>
                <a:ea typeface="Comfortaa"/>
                <a:cs typeface="Comfortaa"/>
                <a:sym typeface="Comfortaa"/>
              </a:rPr>
              <a:t>mem</a:t>
            </a:r>
            <a:r>
              <a:rPr lang="en" sz="1300">
                <a:solidFill>
                  <a:schemeClr val="dk1"/>
                </a:solidFill>
                <a:latin typeface="Comfortaa"/>
                <a:ea typeface="Comfortaa"/>
                <a:cs typeface="Comfortaa"/>
                <a:sym typeface="Comfortaa"/>
              </a:rPr>
              <a:t> is running?</a:t>
            </a:r>
            <a:endParaRPr sz="13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Comfortaa"/>
                <a:ea typeface="Comfortaa"/>
                <a:cs typeface="Comfortaa"/>
                <a:sym typeface="Comfortaa"/>
              </a:rPr>
              <a:t>I/O stats:</a:t>
            </a:r>
            <a:endParaRPr sz="1100">
              <a:solidFill>
                <a:schemeClr val="dk1"/>
              </a:solidFill>
              <a:latin typeface="Comfortaa"/>
              <a:ea typeface="Comfortaa"/>
              <a:cs typeface="Comfortaa"/>
              <a:sym typeface="Comfortaa"/>
            </a:endParaRPr>
          </a:p>
          <a:p>
            <a:pPr indent="-298450" lvl="0" marL="457200" rtl="0" algn="l">
              <a:lnSpc>
                <a:spcPct val="115000"/>
              </a:lnSpc>
              <a:spcBef>
                <a:spcPts val="0"/>
              </a:spcBef>
              <a:spcAft>
                <a:spcPts val="0"/>
              </a:spcAft>
              <a:buClr>
                <a:srgbClr val="404040"/>
              </a:buClr>
              <a:buSzPts val="1100"/>
              <a:buFont typeface="Comfortaa"/>
              <a:buChar char="●"/>
            </a:pPr>
            <a:r>
              <a:rPr lang="en" sz="1100">
                <a:solidFill>
                  <a:srgbClr val="404040"/>
                </a:solidFill>
                <a:latin typeface="Comfortaa"/>
                <a:ea typeface="Comfortaa"/>
                <a:cs typeface="Comfortaa"/>
                <a:sym typeface="Comfortaa"/>
              </a:rPr>
              <a:t>bi – Blocks received from a block device per second. This value is mostly a 0 meaning no blocks received from the disk IO</a:t>
            </a:r>
            <a:endParaRPr sz="1100">
              <a:solidFill>
                <a:srgbClr val="404040"/>
              </a:solidFill>
              <a:latin typeface="Comfortaa"/>
              <a:ea typeface="Comfortaa"/>
              <a:cs typeface="Comfortaa"/>
              <a:sym typeface="Comfortaa"/>
            </a:endParaRPr>
          </a:p>
          <a:p>
            <a:pPr indent="-298450" lvl="0" marL="457200" rtl="0" algn="l">
              <a:lnSpc>
                <a:spcPct val="115000"/>
              </a:lnSpc>
              <a:spcBef>
                <a:spcPts val="0"/>
              </a:spcBef>
              <a:spcAft>
                <a:spcPts val="0"/>
              </a:spcAft>
              <a:buClr>
                <a:srgbClr val="404040"/>
              </a:buClr>
              <a:buSzPts val="1100"/>
              <a:buFont typeface="Comfortaa"/>
              <a:buChar char="●"/>
            </a:pPr>
            <a:r>
              <a:rPr lang="en" sz="1100">
                <a:solidFill>
                  <a:srgbClr val="404040"/>
                </a:solidFill>
                <a:latin typeface="Comfortaa"/>
                <a:ea typeface="Comfortaa"/>
                <a:cs typeface="Comfortaa"/>
                <a:sym typeface="Comfortaa"/>
              </a:rPr>
              <a:t>bo – Blocks sent to a block device per second. This value fluctuates from 0 to a high value  (112 to 3144). As the program is running there are transfers to the disk from memory.  </a:t>
            </a:r>
            <a:endParaRPr sz="1100">
              <a:solidFill>
                <a:srgbClr val="404040"/>
              </a:solidFill>
              <a:latin typeface="Comfortaa"/>
              <a:ea typeface="Comfortaa"/>
              <a:cs typeface="Comfortaa"/>
              <a:sym typeface="Comfortaa"/>
            </a:endParaRPr>
          </a:p>
          <a:p>
            <a:pPr indent="0" lvl="0" marL="0" rtl="0" algn="l">
              <a:lnSpc>
                <a:spcPct val="115000"/>
              </a:lnSpc>
              <a:spcBef>
                <a:spcPts val="1500"/>
              </a:spcBef>
              <a:spcAft>
                <a:spcPts val="0"/>
              </a:spcAft>
              <a:buNone/>
            </a:pPr>
            <a:r>
              <a:rPr lang="en" sz="1100">
                <a:solidFill>
                  <a:srgbClr val="404040"/>
                </a:solidFill>
                <a:latin typeface="Comfortaa"/>
                <a:ea typeface="Comfortaa"/>
                <a:cs typeface="Comfortaa"/>
                <a:sym typeface="Comfortaa"/>
              </a:rPr>
              <a:t>Cpu stats: </a:t>
            </a:r>
            <a:endParaRPr sz="1100">
              <a:solidFill>
                <a:srgbClr val="404040"/>
              </a:solidFill>
              <a:latin typeface="Comfortaa"/>
              <a:ea typeface="Comfortaa"/>
              <a:cs typeface="Comfortaa"/>
              <a:sym typeface="Comfortaa"/>
            </a:endParaRPr>
          </a:p>
          <a:p>
            <a:pPr indent="-298450" lvl="0" marL="457200" rtl="0" algn="l">
              <a:lnSpc>
                <a:spcPct val="115000"/>
              </a:lnSpc>
              <a:spcBef>
                <a:spcPts val="1200"/>
              </a:spcBef>
              <a:spcAft>
                <a:spcPts val="0"/>
              </a:spcAft>
              <a:buClr>
                <a:srgbClr val="404040"/>
              </a:buClr>
              <a:buSzPts val="1100"/>
              <a:buFont typeface="Comfortaa"/>
              <a:buChar char="●"/>
            </a:pPr>
            <a:r>
              <a:rPr lang="en" sz="1100">
                <a:solidFill>
                  <a:srgbClr val="404040"/>
                </a:solidFill>
                <a:latin typeface="Comfortaa"/>
                <a:ea typeface="Comfortaa"/>
                <a:cs typeface="Comfortaa"/>
                <a:sym typeface="Comfortaa"/>
              </a:rPr>
              <a:t>us –  User time. The user time (us) time spent running user code (./mem program) increases once program is kicked off and reached a higher value and remains there till program runs and once program is killed it reduced back to original as expected</a:t>
            </a:r>
            <a:endParaRPr sz="1100">
              <a:solidFill>
                <a:srgbClr val="404040"/>
              </a:solidFill>
              <a:latin typeface="Comfortaa"/>
              <a:ea typeface="Comfortaa"/>
              <a:cs typeface="Comfortaa"/>
              <a:sym typeface="Comfortaa"/>
            </a:endParaRPr>
          </a:p>
          <a:p>
            <a:pPr indent="-298450" lvl="0" marL="457200" rtl="0" algn="l">
              <a:lnSpc>
                <a:spcPct val="115000"/>
              </a:lnSpc>
              <a:spcBef>
                <a:spcPts val="0"/>
              </a:spcBef>
              <a:spcAft>
                <a:spcPts val="0"/>
              </a:spcAft>
              <a:buClr>
                <a:srgbClr val="404040"/>
              </a:buClr>
              <a:buSzPts val="1100"/>
              <a:buFont typeface="Comfortaa"/>
              <a:buChar char="●"/>
            </a:pPr>
            <a:r>
              <a:rPr lang="en" sz="1100">
                <a:solidFill>
                  <a:srgbClr val="404040"/>
                </a:solidFill>
                <a:latin typeface="Comfortaa"/>
                <a:ea typeface="Comfortaa"/>
                <a:cs typeface="Comfortaa"/>
                <a:sym typeface="Comfortaa"/>
              </a:rPr>
              <a:t>sy – System time. The system time or kernel code time (sy) increases when program is kicked off as it spawns new processes and then it fluctuates maybe due to page faults etc and program termination. Then goes back to initial value after program terminates. </a:t>
            </a:r>
            <a:endParaRPr sz="1100">
              <a:solidFill>
                <a:srgbClr val="404040"/>
              </a:solidFill>
              <a:latin typeface="Comfortaa"/>
              <a:ea typeface="Comfortaa"/>
              <a:cs typeface="Comfortaa"/>
              <a:sym typeface="Comfortaa"/>
            </a:endParaRPr>
          </a:p>
          <a:p>
            <a:pPr indent="-298450" lvl="0" marL="457200" rtl="0" algn="l">
              <a:lnSpc>
                <a:spcPct val="115000"/>
              </a:lnSpc>
              <a:spcBef>
                <a:spcPts val="0"/>
              </a:spcBef>
              <a:spcAft>
                <a:spcPts val="0"/>
              </a:spcAft>
              <a:buClr>
                <a:srgbClr val="404040"/>
              </a:buClr>
              <a:buSzPts val="1100"/>
              <a:buFont typeface="Comfortaa"/>
              <a:buChar char="●"/>
            </a:pPr>
            <a:r>
              <a:rPr lang="en" sz="1100">
                <a:solidFill>
                  <a:srgbClr val="404040"/>
                </a:solidFill>
                <a:latin typeface="Comfortaa"/>
                <a:ea typeface="Comfortaa"/>
                <a:cs typeface="Comfortaa"/>
                <a:sym typeface="Comfortaa"/>
              </a:rPr>
              <a:t>id – Idle time. Cpu idle time (id) goes down once program starts running. It goes to original value after program killed.</a:t>
            </a:r>
            <a:endParaRPr sz="1100">
              <a:solidFill>
                <a:srgbClr val="404040"/>
              </a:solidFill>
              <a:latin typeface="Comfortaa"/>
              <a:ea typeface="Comfortaa"/>
              <a:cs typeface="Comfortaa"/>
              <a:sym typeface="Comfortaa"/>
            </a:endParaRPr>
          </a:p>
          <a:p>
            <a:pPr indent="0" lvl="0" marL="0" rtl="0" algn="l">
              <a:lnSpc>
                <a:spcPct val="115000"/>
              </a:lnSpc>
              <a:spcBef>
                <a:spcPts val="1200"/>
              </a:spcBef>
              <a:spcAft>
                <a:spcPts val="0"/>
              </a:spcAft>
              <a:buNone/>
            </a:pPr>
            <a:r>
              <a:t/>
            </a:r>
            <a:endParaRPr b="1" sz="11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1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rPr lang="en" sz="1100">
                <a:solidFill>
                  <a:schemeClr val="dk1"/>
                </a:solidFill>
                <a:latin typeface="Comfortaa"/>
                <a:ea typeface="Comfortaa"/>
                <a:cs typeface="Comfortaa"/>
                <a:sym typeface="Comfortaa"/>
              </a:rPr>
              <a:t>Reference: </a:t>
            </a:r>
            <a:r>
              <a:rPr lang="en" sz="1100" u="sng">
                <a:solidFill>
                  <a:schemeClr val="hlink"/>
                </a:solidFill>
                <a:latin typeface="Comfortaa"/>
                <a:ea typeface="Comfortaa"/>
                <a:cs typeface="Comfortaa"/>
                <a:sym typeface="Comfortaa"/>
                <a:hlinkClick r:id="rId3"/>
              </a:rPr>
              <a:t>https://phoenixnap.com/kb/vmstat-command</a:t>
            </a:r>
            <a:r>
              <a:rPr lang="en" sz="1100">
                <a:solidFill>
                  <a:schemeClr val="dk1"/>
                </a:solidFill>
                <a:latin typeface="Comfortaa"/>
                <a:ea typeface="Comfortaa"/>
                <a:cs typeface="Comfortaa"/>
                <a:sym typeface="Comfortaa"/>
              </a:rPr>
              <a:t> and </a:t>
            </a:r>
            <a:r>
              <a:rPr lang="en" sz="1100" u="sng">
                <a:solidFill>
                  <a:schemeClr val="hlink"/>
                </a:solidFill>
                <a:latin typeface="Comfortaa"/>
                <a:ea typeface="Comfortaa"/>
                <a:cs typeface="Comfortaa"/>
                <a:sym typeface="Comfortaa"/>
                <a:hlinkClick r:id="rId4"/>
              </a:rPr>
              <a:t>https://docs.oracle.com/cd/E19455-01/805-7229/6j6q8svh5/index.html</a:t>
            </a:r>
            <a:endParaRPr sz="1100">
              <a:solidFill>
                <a:schemeClr val="dk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800">
              <a:solidFill>
                <a:schemeClr val="dk1"/>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idx="1" type="body"/>
          </p:nvPr>
        </p:nvSpPr>
        <p:spPr>
          <a:xfrm>
            <a:off x="311700" y="522825"/>
            <a:ext cx="8520600" cy="42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Comfortaa"/>
                <a:ea typeface="Comfortaa"/>
                <a:cs typeface="Comfortaa"/>
                <a:sym typeface="Comfortaa"/>
              </a:rPr>
              <a:t>Instructions</a:t>
            </a:r>
            <a:r>
              <a:rPr lang="en">
                <a:solidFill>
                  <a:schemeClr val="dk1"/>
                </a:solidFill>
                <a:latin typeface="Comfortaa"/>
                <a:ea typeface="Comfortaa"/>
                <a:cs typeface="Comfortaa"/>
                <a:sym typeface="Comfortaa"/>
              </a:rPr>
              <a:t>: Make a copy of this document, move your copy to your submissions folder and fill the document with your responses. U</a:t>
            </a:r>
            <a:r>
              <a:rPr lang="en">
                <a:solidFill>
                  <a:schemeClr val="dk1"/>
                </a:solidFill>
                <a:latin typeface="Comfortaa"/>
                <a:ea typeface="Comfortaa"/>
                <a:cs typeface="Comfortaa"/>
                <a:sym typeface="Comfortaa"/>
              </a:rPr>
              <a:t>se the space on each slide to show your responses, and add additional slides as needed.</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None/>
            </a:pPr>
            <a:r>
              <a:rPr b="1" lang="en">
                <a:solidFill>
                  <a:schemeClr val="dk1"/>
                </a:solidFill>
                <a:latin typeface="Comfortaa"/>
                <a:ea typeface="Comfortaa"/>
                <a:cs typeface="Comfortaa"/>
                <a:sym typeface="Comfortaa"/>
              </a:rPr>
              <a:t>When ready for grading:</a:t>
            </a:r>
            <a:r>
              <a:rPr lang="en">
                <a:solidFill>
                  <a:schemeClr val="dk1"/>
                </a:solidFill>
                <a:latin typeface="Comfortaa"/>
                <a:ea typeface="Comfortaa"/>
                <a:cs typeface="Comfortaa"/>
                <a:sym typeface="Comfortaa"/>
              </a:rPr>
              <a:t> complete the lab assignment </a:t>
            </a:r>
            <a:r>
              <a:rPr lang="en">
                <a:solidFill>
                  <a:schemeClr val="dk1"/>
                </a:solidFill>
                <a:latin typeface="Comfortaa"/>
                <a:ea typeface="Comfortaa"/>
                <a:cs typeface="Comfortaa"/>
                <a:sym typeface="Comfortaa"/>
              </a:rPr>
              <a:t>submission</a:t>
            </a:r>
            <a:r>
              <a:rPr lang="en">
                <a:solidFill>
                  <a:schemeClr val="dk1"/>
                </a:solidFill>
                <a:latin typeface="Comfortaa"/>
                <a:ea typeface="Comfortaa"/>
                <a:cs typeface="Comfortaa"/>
                <a:sym typeface="Comfortaa"/>
              </a:rPr>
              <a:t> form and include a link to your filled document</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Clr>
                <a:schemeClr val="dk1"/>
              </a:buClr>
              <a:buSzPts val="1100"/>
              <a:buFont typeface="Arial"/>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2"/>
          <p:cNvSpPr txBox="1"/>
          <p:nvPr>
            <p:ph type="title"/>
          </p:nvPr>
        </p:nvSpPr>
        <p:spPr>
          <a:xfrm>
            <a:off x="311700" y="445025"/>
            <a:ext cx="8520600" cy="991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latin typeface="Comfortaa"/>
                <a:ea typeface="Comfortaa"/>
                <a:cs typeface="Comfortaa"/>
                <a:sym typeface="Comfortaa"/>
              </a:rPr>
              <a:t>4.</a:t>
            </a:r>
            <a:r>
              <a:rPr lang="en" sz="1800">
                <a:latin typeface="Comfortaa"/>
                <a:ea typeface="Comfortaa"/>
                <a:cs typeface="Comfortaa"/>
                <a:sym typeface="Comfortaa"/>
              </a:rPr>
              <a:t>  The mem program prints useful performance information after each iteration. Use them to fill the following table.</a:t>
            </a:r>
            <a:endParaRPr/>
          </a:p>
        </p:txBody>
      </p:sp>
      <p:graphicFrame>
        <p:nvGraphicFramePr>
          <p:cNvPr id="157" name="Google Shape;157;p32"/>
          <p:cNvGraphicFramePr/>
          <p:nvPr/>
        </p:nvGraphicFramePr>
        <p:xfrm>
          <a:off x="764200" y="1503775"/>
          <a:ext cx="3000000" cy="3000000"/>
        </p:xfrm>
        <a:graphic>
          <a:graphicData uri="http://schemas.openxmlformats.org/drawingml/2006/table">
            <a:tbl>
              <a:tblPr>
                <a:noFill/>
                <a:tableStyleId>{60E6425F-E9EA-4FB7-9646-D5DF4757BBBB}</a:tableStyleId>
              </a:tblPr>
              <a:tblGrid>
                <a:gridCol w="1463125"/>
                <a:gridCol w="1463125"/>
                <a:gridCol w="1463125"/>
                <a:gridCol w="1463125"/>
                <a:gridCol w="1463125"/>
              </a:tblGrid>
              <a:tr h="396200">
                <a:tc>
                  <a:txBody>
                    <a:bodyPr/>
                    <a:lstStyle/>
                    <a:p>
                      <a:pPr indent="0" lvl="0" marL="0" rtl="0" algn="l">
                        <a:spcBef>
                          <a:spcPts val="0"/>
                        </a:spcBef>
                        <a:spcAft>
                          <a:spcPts val="0"/>
                        </a:spcAft>
                        <a:buNone/>
                      </a:pPr>
                      <a:r>
                        <a:rPr b="1" lang="en">
                          <a:latin typeface="Courier New"/>
                          <a:ea typeface="Courier New"/>
                          <a:cs typeface="Courier New"/>
                          <a:sym typeface="Courier New"/>
                        </a:rPr>
                        <a:t>./mem</a:t>
                      </a:r>
                      <a:r>
                        <a:rPr lang="en"/>
                        <a:t> &lt;arg&gt;</a:t>
                      </a:r>
                      <a:endParaRPr/>
                    </a:p>
                  </a:txBody>
                  <a:tcPr marT="91425" marB="91425" marR="91425" marL="91425">
                    <a:solidFill>
                      <a:srgbClr val="D9D9D9"/>
                    </a:solidFill>
                  </a:tcPr>
                </a:tc>
                <a:tc>
                  <a:txBody>
                    <a:bodyPr/>
                    <a:lstStyle/>
                    <a:p>
                      <a:pPr indent="0" lvl="0" marL="0" rtl="0" algn="l">
                        <a:spcBef>
                          <a:spcPts val="0"/>
                        </a:spcBef>
                        <a:spcAft>
                          <a:spcPts val="0"/>
                        </a:spcAft>
                        <a:buNone/>
                      </a:pPr>
                      <a:r>
                        <a:rPr lang="en"/>
                        <a:t>ms for loop 0</a:t>
                      </a:r>
                      <a:endParaRPr/>
                    </a:p>
                  </a:txBody>
                  <a:tcPr marT="91425" marB="91425" marR="91425" marL="91425">
                    <a:solidFill>
                      <a:srgbClr val="D9D9D9"/>
                    </a:solidFill>
                  </a:tcPr>
                </a:tc>
                <a:tc>
                  <a:txBody>
                    <a:bodyPr/>
                    <a:lstStyle/>
                    <a:p>
                      <a:pPr indent="0" lvl="0" marL="0" rtl="0" algn="l">
                        <a:spcBef>
                          <a:spcPts val="0"/>
                        </a:spcBef>
                        <a:spcAft>
                          <a:spcPts val="0"/>
                        </a:spcAft>
                        <a:buNone/>
                      </a:pPr>
                      <a:r>
                        <a:rPr lang="en"/>
                        <a:t>ms for subsequent loops (approx)</a:t>
                      </a:r>
                      <a:endParaRPr/>
                    </a:p>
                  </a:txBody>
                  <a:tcPr marT="91425" marB="91425" marR="91425" marL="91425">
                    <a:solidFill>
                      <a:srgbClr val="D9D9D9"/>
                    </a:solidFill>
                  </a:tcPr>
                </a:tc>
                <a:tc>
                  <a:txBody>
                    <a:bodyPr/>
                    <a:lstStyle/>
                    <a:p>
                      <a:pPr indent="0" lvl="0" marL="0" rtl="0" algn="l">
                        <a:spcBef>
                          <a:spcPts val="0"/>
                        </a:spcBef>
                        <a:spcAft>
                          <a:spcPts val="0"/>
                        </a:spcAft>
                        <a:buNone/>
                      </a:pPr>
                      <a:r>
                        <a:rPr lang="en"/>
                        <a:t>Bandwidth for loop 0 (MB/s)</a:t>
                      </a:r>
                      <a:endParaRPr/>
                    </a:p>
                  </a:txBody>
                  <a:tcPr marT="91425" marB="91425" marR="91425" marL="91425">
                    <a:solidFill>
                      <a:srgbClr val="D9D9D9"/>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Bandwidth for subsequent loops MB/s (approx)</a:t>
                      </a:r>
                      <a:endParaRPr>
                        <a:solidFill>
                          <a:schemeClr val="dk1"/>
                        </a:solidFill>
                      </a:endParaRPr>
                    </a:p>
                    <a:p>
                      <a:pPr indent="0" lvl="0" marL="0" rtl="0" algn="l">
                        <a:spcBef>
                          <a:spcPts val="0"/>
                        </a:spcBef>
                        <a:spcAft>
                          <a:spcPts val="0"/>
                        </a:spcAft>
                        <a:buNone/>
                      </a:pPr>
                      <a:r>
                        <a:t/>
                      </a:r>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en"/>
                        <a:t>1000</a:t>
                      </a:r>
                      <a:endParaRPr/>
                    </a:p>
                  </a:txBody>
                  <a:tcPr marT="91425" marB="91425" marR="91425" marL="91425"/>
                </a:tc>
                <a:tc>
                  <a:txBody>
                    <a:bodyPr/>
                    <a:lstStyle/>
                    <a:p>
                      <a:pPr indent="0" lvl="0" marL="0" rtl="0" algn="l">
                        <a:spcBef>
                          <a:spcPts val="0"/>
                        </a:spcBef>
                        <a:spcAft>
                          <a:spcPts val="0"/>
                        </a:spcAft>
                        <a:buNone/>
                      </a:pPr>
                      <a:r>
                        <a:rPr lang="en"/>
                        <a:t>2035</a:t>
                      </a:r>
                      <a:endParaRPr/>
                    </a:p>
                  </a:txBody>
                  <a:tcPr marT="91425" marB="91425" marR="91425" marL="91425"/>
                </a:tc>
                <a:tc>
                  <a:txBody>
                    <a:bodyPr/>
                    <a:lstStyle/>
                    <a:p>
                      <a:pPr indent="0" lvl="0" marL="0" rtl="0" algn="l">
                        <a:spcBef>
                          <a:spcPts val="0"/>
                        </a:spcBef>
                        <a:spcAft>
                          <a:spcPts val="0"/>
                        </a:spcAft>
                        <a:buNone/>
                      </a:pPr>
                      <a:r>
                        <a:rPr lang="en"/>
                        <a:t>175</a:t>
                      </a:r>
                      <a:endParaRPr/>
                    </a:p>
                  </a:txBody>
                  <a:tcPr marT="91425" marB="91425" marR="91425" marL="91425"/>
                </a:tc>
                <a:tc>
                  <a:txBody>
                    <a:bodyPr/>
                    <a:lstStyle/>
                    <a:p>
                      <a:pPr indent="0" lvl="0" marL="0" rtl="0" algn="l">
                        <a:spcBef>
                          <a:spcPts val="0"/>
                        </a:spcBef>
                        <a:spcAft>
                          <a:spcPts val="0"/>
                        </a:spcAft>
                        <a:buNone/>
                      </a:pPr>
                      <a:r>
                        <a:rPr lang="en"/>
                        <a:t>491</a:t>
                      </a:r>
                      <a:endParaRPr/>
                    </a:p>
                  </a:txBody>
                  <a:tcPr marT="91425" marB="91425" marR="91425" marL="91425"/>
                </a:tc>
                <a:tc>
                  <a:txBody>
                    <a:bodyPr/>
                    <a:lstStyle/>
                    <a:p>
                      <a:pPr indent="0" lvl="0" marL="0" rtl="0" algn="l">
                        <a:spcBef>
                          <a:spcPts val="0"/>
                        </a:spcBef>
                        <a:spcAft>
                          <a:spcPts val="0"/>
                        </a:spcAft>
                        <a:buNone/>
                      </a:pPr>
                      <a:r>
                        <a:rPr lang="en"/>
                        <a:t>5500</a:t>
                      </a:r>
                      <a:endParaRPr/>
                    </a:p>
                  </a:txBody>
                  <a:tcPr marT="91425" marB="91425" marR="91425" marL="91425"/>
                </a:tc>
              </a:tr>
              <a:tr h="396200">
                <a:tc>
                  <a:txBody>
                    <a:bodyPr/>
                    <a:lstStyle/>
                    <a:p>
                      <a:pPr indent="0" lvl="0" marL="0" rtl="0" algn="l">
                        <a:spcBef>
                          <a:spcPts val="0"/>
                        </a:spcBef>
                        <a:spcAft>
                          <a:spcPts val="0"/>
                        </a:spcAft>
                        <a:buNone/>
                      </a:pPr>
                      <a:r>
                        <a:rPr lang="en"/>
                        <a:t>2000</a:t>
                      </a:r>
                      <a:endParaRPr/>
                    </a:p>
                  </a:txBody>
                  <a:tcPr marT="91425" marB="91425" marR="91425" marL="91425"/>
                </a:tc>
                <a:tc>
                  <a:txBody>
                    <a:bodyPr/>
                    <a:lstStyle/>
                    <a:p>
                      <a:pPr indent="0" lvl="0" marL="0" rtl="0" algn="l">
                        <a:spcBef>
                          <a:spcPts val="0"/>
                        </a:spcBef>
                        <a:spcAft>
                          <a:spcPts val="0"/>
                        </a:spcAft>
                        <a:buNone/>
                      </a:pPr>
                      <a:r>
                        <a:rPr lang="en"/>
                        <a:t>3923</a:t>
                      </a:r>
                      <a:endParaRPr/>
                    </a:p>
                  </a:txBody>
                  <a:tcPr marT="91425" marB="91425" marR="91425" marL="91425"/>
                </a:tc>
                <a:tc>
                  <a:txBody>
                    <a:bodyPr/>
                    <a:lstStyle/>
                    <a:p>
                      <a:pPr indent="0" lvl="0" marL="0" rtl="0" algn="l">
                        <a:spcBef>
                          <a:spcPts val="0"/>
                        </a:spcBef>
                        <a:spcAft>
                          <a:spcPts val="0"/>
                        </a:spcAft>
                        <a:buNone/>
                      </a:pPr>
                      <a:r>
                        <a:rPr lang="en"/>
                        <a:t>340</a:t>
                      </a:r>
                      <a:endParaRPr/>
                    </a:p>
                  </a:txBody>
                  <a:tcPr marT="91425" marB="91425" marR="91425" marL="91425"/>
                </a:tc>
                <a:tc>
                  <a:txBody>
                    <a:bodyPr/>
                    <a:lstStyle/>
                    <a:p>
                      <a:pPr indent="0" lvl="0" marL="0" rtl="0" algn="l">
                        <a:spcBef>
                          <a:spcPts val="0"/>
                        </a:spcBef>
                        <a:spcAft>
                          <a:spcPts val="0"/>
                        </a:spcAft>
                        <a:buNone/>
                      </a:pPr>
                      <a:r>
                        <a:rPr lang="en"/>
                        <a:t>509</a:t>
                      </a:r>
                      <a:endParaRPr/>
                    </a:p>
                  </a:txBody>
                  <a:tcPr marT="91425" marB="91425" marR="91425" marL="91425"/>
                </a:tc>
                <a:tc>
                  <a:txBody>
                    <a:bodyPr/>
                    <a:lstStyle/>
                    <a:p>
                      <a:pPr indent="0" lvl="0" marL="0" rtl="0" algn="l">
                        <a:spcBef>
                          <a:spcPts val="0"/>
                        </a:spcBef>
                        <a:spcAft>
                          <a:spcPts val="0"/>
                        </a:spcAft>
                        <a:buNone/>
                      </a:pPr>
                      <a:r>
                        <a:rPr lang="en"/>
                        <a:t>5700</a:t>
                      </a:r>
                      <a:endParaRPr/>
                    </a:p>
                  </a:txBody>
                  <a:tcPr marT="91425" marB="91425" marR="91425" marL="91425"/>
                </a:tc>
              </a:tr>
              <a:tr h="396200">
                <a:tc>
                  <a:txBody>
                    <a:bodyPr/>
                    <a:lstStyle/>
                    <a:p>
                      <a:pPr indent="0" lvl="0" marL="0" rtl="0" algn="l">
                        <a:spcBef>
                          <a:spcPts val="0"/>
                        </a:spcBef>
                        <a:spcAft>
                          <a:spcPts val="0"/>
                        </a:spcAft>
                        <a:buNone/>
                      </a:pPr>
                      <a:r>
                        <a:rPr lang="en"/>
                        <a:t>4000</a:t>
                      </a:r>
                      <a:endParaRPr/>
                    </a:p>
                  </a:txBody>
                  <a:tcPr marT="91425" marB="91425" marR="91425" marL="91425"/>
                </a:tc>
                <a:tc>
                  <a:txBody>
                    <a:bodyPr/>
                    <a:lstStyle/>
                    <a:p>
                      <a:pPr indent="0" lvl="0" marL="0" rtl="0" algn="l">
                        <a:spcBef>
                          <a:spcPts val="0"/>
                        </a:spcBef>
                        <a:spcAft>
                          <a:spcPts val="0"/>
                        </a:spcAft>
                        <a:buNone/>
                      </a:pPr>
                      <a:r>
                        <a:rPr lang="en"/>
                        <a:t>3967</a:t>
                      </a:r>
                      <a:endParaRPr/>
                    </a:p>
                  </a:txBody>
                  <a:tcPr marT="91425" marB="91425" marR="91425" marL="91425"/>
                </a:tc>
                <a:tc>
                  <a:txBody>
                    <a:bodyPr/>
                    <a:lstStyle/>
                    <a:p>
                      <a:pPr indent="0" lvl="0" marL="0" rtl="0" algn="l">
                        <a:spcBef>
                          <a:spcPts val="0"/>
                        </a:spcBef>
                        <a:spcAft>
                          <a:spcPts val="0"/>
                        </a:spcAft>
                        <a:buNone/>
                      </a:pPr>
                      <a:r>
                        <a:rPr lang="en"/>
                        <a:t>670</a:t>
                      </a:r>
                      <a:endParaRPr/>
                    </a:p>
                  </a:txBody>
                  <a:tcPr marT="91425" marB="91425" marR="91425" marL="91425"/>
                </a:tc>
                <a:tc>
                  <a:txBody>
                    <a:bodyPr/>
                    <a:lstStyle/>
                    <a:p>
                      <a:pPr indent="0" lvl="0" marL="0" rtl="0" algn="l">
                        <a:spcBef>
                          <a:spcPts val="0"/>
                        </a:spcBef>
                        <a:spcAft>
                          <a:spcPts val="0"/>
                        </a:spcAft>
                        <a:buNone/>
                      </a:pPr>
                      <a:r>
                        <a:rPr lang="en"/>
                        <a:t>1008</a:t>
                      </a:r>
                      <a:endParaRPr/>
                    </a:p>
                  </a:txBody>
                  <a:tcPr marT="91425" marB="91425" marR="91425" marL="91425"/>
                </a:tc>
                <a:tc>
                  <a:txBody>
                    <a:bodyPr/>
                    <a:lstStyle/>
                    <a:p>
                      <a:pPr indent="0" lvl="0" marL="0" rtl="0" algn="l">
                        <a:spcBef>
                          <a:spcPts val="0"/>
                        </a:spcBef>
                        <a:spcAft>
                          <a:spcPts val="0"/>
                        </a:spcAft>
                        <a:buNone/>
                      </a:pPr>
                      <a:r>
                        <a:rPr lang="en"/>
                        <a:t>5800</a:t>
                      </a:r>
                      <a:endParaRPr/>
                    </a:p>
                  </a:txBody>
                  <a:tcPr marT="91425" marB="91425" marR="91425" marL="91425"/>
                </a:tc>
              </a:tr>
              <a:tr h="396200">
                <a:tc>
                  <a:txBody>
                    <a:bodyPr/>
                    <a:lstStyle/>
                    <a:p>
                      <a:pPr indent="0" lvl="0" marL="0" rtl="0" algn="l">
                        <a:spcBef>
                          <a:spcPts val="0"/>
                        </a:spcBef>
                        <a:spcAft>
                          <a:spcPts val="0"/>
                        </a:spcAft>
                        <a:buNone/>
                      </a:pPr>
                      <a:r>
                        <a:rPr lang="en"/>
                        <a:t>8000</a:t>
                      </a:r>
                      <a:endParaRPr/>
                    </a:p>
                  </a:txBody>
                  <a:tcPr marT="91425" marB="91425" marR="91425" marL="91425"/>
                </a:tc>
                <a:tc>
                  <a:txBody>
                    <a:bodyPr/>
                    <a:lstStyle/>
                    <a:p>
                      <a:pPr indent="0" lvl="0" marL="0" rtl="0" algn="l">
                        <a:spcBef>
                          <a:spcPts val="0"/>
                        </a:spcBef>
                        <a:spcAft>
                          <a:spcPts val="0"/>
                        </a:spcAft>
                        <a:buNone/>
                      </a:pPr>
                      <a:r>
                        <a:rPr lang="en"/>
                        <a:t>7052</a:t>
                      </a:r>
                      <a:endParaRPr/>
                    </a:p>
                  </a:txBody>
                  <a:tcPr marT="91425" marB="91425" marR="91425" marL="91425"/>
                </a:tc>
                <a:tc>
                  <a:txBody>
                    <a:bodyPr/>
                    <a:lstStyle/>
                    <a:p>
                      <a:pPr indent="0" lvl="0" marL="0" rtl="0" algn="l">
                        <a:spcBef>
                          <a:spcPts val="0"/>
                        </a:spcBef>
                        <a:spcAft>
                          <a:spcPts val="0"/>
                        </a:spcAft>
                        <a:buNone/>
                      </a:pPr>
                      <a:r>
                        <a:rPr lang="en"/>
                        <a:t>1300</a:t>
                      </a:r>
                      <a:endParaRPr/>
                    </a:p>
                  </a:txBody>
                  <a:tcPr marT="91425" marB="91425" marR="91425" marL="91425"/>
                </a:tc>
                <a:tc>
                  <a:txBody>
                    <a:bodyPr/>
                    <a:lstStyle/>
                    <a:p>
                      <a:pPr indent="0" lvl="0" marL="0" rtl="0" algn="l">
                        <a:spcBef>
                          <a:spcPts val="0"/>
                        </a:spcBef>
                        <a:spcAft>
                          <a:spcPts val="0"/>
                        </a:spcAft>
                        <a:buNone/>
                      </a:pPr>
                      <a:r>
                        <a:rPr lang="en"/>
                        <a:t>1134</a:t>
                      </a:r>
                      <a:endParaRPr/>
                    </a:p>
                  </a:txBody>
                  <a:tcPr marT="91425" marB="91425" marR="91425" marL="91425"/>
                </a:tc>
                <a:tc>
                  <a:txBody>
                    <a:bodyPr/>
                    <a:lstStyle/>
                    <a:p>
                      <a:pPr indent="0" lvl="0" marL="0" rtl="0" algn="l">
                        <a:spcBef>
                          <a:spcPts val="0"/>
                        </a:spcBef>
                        <a:spcAft>
                          <a:spcPts val="0"/>
                        </a:spcAft>
                        <a:buNone/>
                      </a:pPr>
                      <a:r>
                        <a:rPr lang="en"/>
                        <a:t>6000</a:t>
                      </a:r>
                      <a:endParaRPr/>
                    </a:p>
                  </a:txBody>
                  <a:tcPr marT="91425" marB="91425" marR="91425" marL="91425"/>
                </a:tc>
              </a:tr>
              <a:tr h="396200">
                <a:tc>
                  <a:txBody>
                    <a:bodyPr/>
                    <a:lstStyle/>
                    <a:p>
                      <a:pPr indent="0" lvl="0" marL="0" rtl="0" algn="l">
                        <a:spcBef>
                          <a:spcPts val="0"/>
                        </a:spcBef>
                        <a:spcAft>
                          <a:spcPts val="0"/>
                        </a:spcAft>
                        <a:buNone/>
                      </a:pPr>
                      <a:r>
                        <a:rPr lang="en"/>
                        <a:t>16000</a:t>
                      </a:r>
                      <a:endParaRPr/>
                    </a:p>
                  </a:txBody>
                  <a:tcPr marT="91425" marB="91425" marR="91425" marL="91425"/>
                </a:tc>
                <a:tc>
                  <a:txBody>
                    <a:bodyPr/>
                    <a:lstStyle/>
                    <a:p>
                      <a:pPr indent="0" lvl="0" marL="0" rtl="0" algn="l">
                        <a:spcBef>
                          <a:spcPts val="0"/>
                        </a:spcBef>
                        <a:spcAft>
                          <a:spcPts val="0"/>
                        </a:spcAft>
                        <a:buNone/>
                      </a:pPr>
                      <a:r>
                        <a:rPr lang="en"/>
                        <a:t>14226</a:t>
                      </a:r>
                      <a:endParaRPr/>
                    </a:p>
                  </a:txBody>
                  <a:tcPr marT="91425" marB="91425" marR="91425" marL="91425"/>
                </a:tc>
                <a:tc>
                  <a:txBody>
                    <a:bodyPr/>
                    <a:lstStyle/>
                    <a:p>
                      <a:pPr indent="0" lvl="0" marL="0" rtl="0" algn="l">
                        <a:spcBef>
                          <a:spcPts val="0"/>
                        </a:spcBef>
                        <a:spcAft>
                          <a:spcPts val="0"/>
                        </a:spcAft>
                        <a:buNone/>
                      </a:pPr>
                      <a:r>
                        <a:rPr lang="en"/>
                        <a:t>2600</a:t>
                      </a:r>
                      <a:endParaRPr/>
                    </a:p>
                  </a:txBody>
                  <a:tcPr marT="91425" marB="91425" marR="91425" marL="91425"/>
                </a:tc>
                <a:tc>
                  <a:txBody>
                    <a:bodyPr/>
                    <a:lstStyle/>
                    <a:p>
                      <a:pPr indent="0" lvl="0" marL="0" rtl="0" algn="l">
                        <a:spcBef>
                          <a:spcPts val="0"/>
                        </a:spcBef>
                        <a:spcAft>
                          <a:spcPts val="0"/>
                        </a:spcAft>
                        <a:buNone/>
                      </a:pPr>
                      <a:r>
                        <a:rPr lang="en"/>
                        <a:t>1124</a:t>
                      </a:r>
                      <a:endParaRPr/>
                    </a:p>
                  </a:txBody>
                  <a:tcPr marT="91425" marB="91425" marR="91425" marL="91425"/>
                </a:tc>
                <a:tc>
                  <a:txBody>
                    <a:bodyPr/>
                    <a:lstStyle/>
                    <a:p>
                      <a:pPr indent="0" lvl="0" marL="0" rtl="0" algn="l">
                        <a:spcBef>
                          <a:spcPts val="0"/>
                        </a:spcBef>
                        <a:spcAft>
                          <a:spcPts val="0"/>
                        </a:spcAft>
                        <a:buNone/>
                      </a:pPr>
                      <a:r>
                        <a:rPr lang="en"/>
                        <a:t>6100</a:t>
                      </a:r>
                      <a:endParaRPr/>
                    </a:p>
                  </a:txBody>
                  <a:tcPr marT="91425" marB="91425" marR="91425" marL="91425"/>
                </a:tc>
              </a:tr>
              <a:tr h="396200">
                <a:tc>
                  <a:txBody>
                    <a:bodyPr/>
                    <a:lstStyle/>
                    <a:p>
                      <a:pPr indent="0" lvl="0" marL="0" rtl="0" algn="l">
                        <a:spcBef>
                          <a:spcPts val="0"/>
                        </a:spcBef>
                        <a:spcAft>
                          <a:spcPts val="0"/>
                        </a:spcAft>
                        <a:buNone/>
                      </a:pPr>
                      <a:r>
                        <a:rPr lang="en"/>
                        <a:t>32000</a:t>
                      </a:r>
                      <a:endParaRPr/>
                    </a:p>
                  </a:txBody>
                  <a:tcPr marT="91425" marB="91425" marR="91425" marL="91425"/>
                </a:tc>
                <a:tc>
                  <a:txBody>
                    <a:bodyPr/>
                    <a:lstStyle/>
                    <a:p>
                      <a:pPr indent="0" lvl="0" marL="0" rtl="0" algn="l">
                        <a:spcBef>
                          <a:spcPts val="0"/>
                        </a:spcBef>
                        <a:spcAft>
                          <a:spcPts val="0"/>
                        </a:spcAft>
                        <a:buNone/>
                      </a:pPr>
                      <a:r>
                        <a:rPr lang="en"/>
                        <a:t>60299</a:t>
                      </a:r>
                      <a:endParaRPr/>
                    </a:p>
                  </a:txBody>
                  <a:tcPr marT="91425" marB="91425" marR="91425" marL="91425"/>
                </a:tc>
                <a:tc>
                  <a:txBody>
                    <a:bodyPr/>
                    <a:lstStyle/>
                    <a:p>
                      <a:pPr indent="0" lvl="0" marL="0" rtl="0" algn="l">
                        <a:spcBef>
                          <a:spcPts val="0"/>
                        </a:spcBef>
                        <a:spcAft>
                          <a:spcPts val="0"/>
                        </a:spcAft>
                        <a:buNone/>
                      </a:pPr>
                      <a:r>
                        <a:rPr lang="en"/>
                        <a:t>5600</a:t>
                      </a:r>
                      <a:endParaRPr/>
                    </a:p>
                  </a:txBody>
                  <a:tcPr marT="91425" marB="91425" marR="91425" marL="91425"/>
                </a:tc>
                <a:tc>
                  <a:txBody>
                    <a:bodyPr/>
                    <a:lstStyle/>
                    <a:p>
                      <a:pPr indent="0" lvl="0" marL="0" rtl="0" algn="l">
                        <a:spcBef>
                          <a:spcPts val="0"/>
                        </a:spcBef>
                        <a:spcAft>
                          <a:spcPts val="0"/>
                        </a:spcAft>
                        <a:buNone/>
                      </a:pPr>
                      <a:r>
                        <a:rPr lang="en"/>
                        <a:t>530</a:t>
                      </a:r>
                      <a:endParaRPr/>
                    </a:p>
                  </a:txBody>
                  <a:tcPr marT="91425" marB="91425" marR="91425" marL="91425"/>
                </a:tc>
                <a:tc>
                  <a:txBody>
                    <a:bodyPr/>
                    <a:lstStyle/>
                    <a:p>
                      <a:pPr indent="0" lvl="0" marL="0" rtl="0" algn="l">
                        <a:spcBef>
                          <a:spcPts val="0"/>
                        </a:spcBef>
                        <a:spcAft>
                          <a:spcPts val="0"/>
                        </a:spcAft>
                        <a:buNone/>
                      </a:pPr>
                      <a:r>
                        <a:rPr lang="en"/>
                        <a:t>5800</a:t>
                      </a:r>
                      <a:endParaRPr/>
                    </a:p>
                  </a:txBody>
                  <a:tcPr marT="91425" marB="91425" marR="91425" marL="91425"/>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311700" y="445025"/>
            <a:ext cx="8520600" cy="447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Comfortaa"/>
                <a:ea typeface="Comfortaa"/>
                <a:cs typeface="Comfortaa"/>
                <a:sym typeface="Comfortaa"/>
              </a:rPr>
              <a:t>4 (cont)</a:t>
            </a:r>
            <a:endParaRPr b="1" sz="1200">
              <a:latin typeface="Comfortaa"/>
              <a:ea typeface="Comfortaa"/>
              <a:cs typeface="Comfortaa"/>
              <a:sym typeface="Comfortaa"/>
            </a:endParaRPr>
          </a:p>
          <a:p>
            <a:pPr indent="0" lvl="0" marL="0" rtl="0" algn="l">
              <a:lnSpc>
                <a:spcPct val="115000"/>
              </a:lnSpc>
              <a:spcBef>
                <a:spcPts val="0"/>
              </a:spcBef>
              <a:spcAft>
                <a:spcPts val="0"/>
              </a:spcAft>
              <a:buNone/>
            </a:pPr>
            <a:r>
              <a:t/>
            </a:r>
            <a:endParaRPr b="1" sz="1200">
              <a:latin typeface="Comfortaa"/>
              <a:ea typeface="Comfortaa"/>
              <a:cs typeface="Comfortaa"/>
              <a:sym typeface="Comfortaa"/>
            </a:endParaRPr>
          </a:p>
          <a:p>
            <a:pPr indent="0" lvl="0" marL="0" rtl="0" algn="l">
              <a:lnSpc>
                <a:spcPct val="115000"/>
              </a:lnSpc>
              <a:spcBef>
                <a:spcPts val="0"/>
              </a:spcBef>
              <a:spcAft>
                <a:spcPts val="0"/>
              </a:spcAft>
              <a:buNone/>
            </a:pPr>
            <a:r>
              <a:rPr lang="en" sz="1200">
                <a:latin typeface="Comfortaa"/>
                <a:ea typeface="Comfortaa"/>
                <a:cs typeface="Comfortaa"/>
                <a:sym typeface="Comfortaa"/>
              </a:rPr>
              <a:t>A. does the steady state </a:t>
            </a:r>
            <a:r>
              <a:rPr lang="en" sz="1200">
                <a:latin typeface="Comfortaa"/>
                <a:ea typeface="Comfortaa"/>
                <a:cs typeface="Comfortaa"/>
                <a:sym typeface="Comfortaa"/>
              </a:rPr>
              <a:t>bandwidth</a:t>
            </a:r>
            <a:r>
              <a:rPr lang="en" sz="1200">
                <a:latin typeface="Comfortaa"/>
                <a:ea typeface="Comfortaa"/>
                <a:cs typeface="Comfortaa"/>
                <a:sym typeface="Comfortaa"/>
              </a:rPr>
              <a:t> (that is the bandwidth of subsequent loops after loop 0) vary much from input size to input size?</a:t>
            </a:r>
            <a:endParaRPr sz="1200">
              <a:latin typeface="Comfortaa"/>
              <a:ea typeface="Comfortaa"/>
              <a:cs typeface="Comfortaa"/>
              <a:sym typeface="Comfortaa"/>
            </a:endParaRPr>
          </a:p>
          <a:p>
            <a:pPr indent="0" lvl="0" marL="0" rtl="0" algn="l">
              <a:lnSpc>
                <a:spcPct val="115000"/>
              </a:lnSpc>
              <a:spcBef>
                <a:spcPts val="0"/>
              </a:spcBef>
              <a:spcAft>
                <a:spcPts val="0"/>
              </a:spcAft>
              <a:buNone/>
            </a:pPr>
            <a:r>
              <a:t/>
            </a:r>
            <a:endParaRPr sz="1200">
              <a:latin typeface="Comfortaa"/>
              <a:ea typeface="Comfortaa"/>
              <a:cs typeface="Comfortaa"/>
              <a:sym typeface="Comfortaa"/>
            </a:endParaRPr>
          </a:p>
          <a:p>
            <a:pPr indent="0" lvl="0" marL="0" rtl="0" algn="l">
              <a:lnSpc>
                <a:spcPct val="115000"/>
              </a:lnSpc>
              <a:spcBef>
                <a:spcPts val="0"/>
              </a:spcBef>
              <a:spcAft>
                <a:spcPts val="0"/>
              </a:spcAft>
              <a:buNone/>
            </a:pPr>
            <a:r>
              <a:rPr b="1" lang="en" sz="1200">
                <a:latin typeface="Comfortaa"/>
                <a:ea typeface="Comfortaa"/>
                <a:cs typeface="Comfortaa"/>
                <a:sym typeface="Comfortaa"/>
              </a:rPr>
              <a:t>No, this doesn’t vary much from size to size. It remains in the 5500 to 6100 MB/s range.</a:t>
            </a:r>
            <a:endParaRPr b="1" sz="1200">
              <a:latin typeface="Comfortaa"/>
              <a:ea typeface="Comfortaa"/>
              <a:cs typeface="Comfortaa"/>
              <a:sym typeface="Comfortaa"/>
            </a:endParaRPr>
          </a:p>
          <a:p>
            <a:pPr indent="0" lvl="0" marL="0" rtl="0" algn="l">
              <a:lnSpc>
                <a:spcPct val="115000"/>
              </a:lnSpc>
              <a:spcBef>
                <a:spcPts val="0"/>
              </a:spcBef>
              <a:spcAft>
                <a:spcPts val="0"/>
              </a:spcAft>
              <a:buNone/>
            </a:pPr>
            <a:r>
              <a:t/>
            </a:r>
            <a:endParaRPr sz="1200">
              <a:latin typeface="Comfortaa"/>
              <a:ea typeface="Comfortaa"/>
              <a:cs typeface="Comfortaa"/>
              <a:sym typeface="Comfortaa"/>
            </a:endParaRPr>
          </a:p>
          <a:p>
            <a:pPr indent="0" lvl="0" marL="0" rtl="0" algn="l">
              <a:lnSpc>
                <a:spcPct val="115000"/>
              </a:lnSpc>
              <a:spcBef>
                <a:spcPts val="0"/>
              </a:spcBef>
              <a:spcAft>
                <a:spcPts val="0"/>
              </a:spcAft>
              <a:buNone/>
            </a:pPr>
            <a:r>
              <a:rPr lang="en" sz="1200">
                <a:latin typeface="Comfortaa"/>
                <a:ea typeface="Comfortaa"/>
                <a:cs typeface="Comfortaa"/>
                <a:sym typeface="Comfortaa"/>
              </a:rPr>
              <a:t>B</a:t>
            </a:r>
            <a:r>
              <a:rPr lang="en" sz="1200">
                <a:latin typeface="Comfortaa"/>
                <a:ea typeface="Comfortaa"/>
                <a:cs typeface="Comfortaa"/>
                <a:sym typeface="Comfortaa"/>
              </a:rPr>
              <a:t>. did you notice any large variations in </a:t>
            </a:r>
            <a:r>
              <a:rPr b="1" lang="en" sz="1200">
                <a:latin typeface="Comfortaa"/>
                <a:ea typeface="Comfortaa"/>
                <a:cs typeface="Comfortaa"/>
                <a:sym typeface="Comfortaa"/>
              </a:rPr>
              <a:t>vmstat</a:t>
            </a:r>
            <a:r>
              <a:rPr lang="en" sz="1200">
                <a:latin typeface="Comfortaa"/>
                <a:ea typeface="Comfortaa"/>
                <a:cs typeface="Comfortaa"/>
                <a:sym typeface="Comfortaa"/>
              </a:rPr>
              <a:t> behavior/metrics across various </a:t>
            </a:r>
            <a:r>
              <a:rPr b="1" lang="en" sz="1200">
                <a:latin typeface="Comfortaa"/>
                <a:ea typeface="Comfortaa"/>
                <a:cs typeface="Comfortaa"/>
                <a:sym typeface="Comfortaa"/>
              </a:rPr>
              <a:t>mem</a:t>
            </a:r>
            <a:r>
              <a:rPr lang="en" sz="1200">
                <a:latin typeface="Comfortaa"/>
                <a:ea typeface="Comfortaa"/>
                <a:cs typeface="Comfortaa"/>
                <a:sym typeface="Comfortaa"/>
              </a:rPr>
              <a:t> input sizes?</a:t>
            </a:r>
            <a:endParaRPr sz="1200">
              <a:latin typeface="Comfortaa"/>
              <a:ea typeface="Comfortaa"/>
              <a:cs typeface="Comfortaa"/>
              <a:sym typeface="Comfortaa"/>
            </a:endParaRPr>
          </a:p>
          <a:p>
            <a:pPr indent="0" lvl="0" marL="0" rtl="0" algn="l">
              <a:lnSpc>
                <a:spcPct val="115000"/>
              </a:lnSpc>
              <a:spcBef>
                <a:spcPts val="0"/>
              </a:spcBef>
              <a:spcAft>
                <a:spcPts val="0"/>
              </a:spcAft>
              <a:buNone/>
            </a:pPr>
            <a:r>
              <a:t/>
            </a:r>
            <a:endParaRPr sz="1200">
              <a:latin typeface="Comfortaa"/>
              <a:ea typeface="Comfortaa"/>
              <a:cs typeface="Comfortaa"/>
              <a:sym typeface="Comfortaa"/>
            </a:endParaRPr>
          </a:p>
          <a:p>
            <a:pPr indent="0" lvl="0" marL="0" rtl="0" algn="l">
              <a:lnSpc>
                <a:spcPct val="115000"/>
              </a:lnSpc>
              <a:spcBef>
                <a:spcPts val="0"/>
              </a:spcBef>
              <a:spcAft>
                <a:spcPts val="0"/>
              </a:spcAft>
              <a:buNone/>
            </a:pPr>
            <a:r>
              <a:rPr b="1" lang="en" sz="1200">
                <a:latin typeface="Comfortaa"/>
                <a:ea typeface="Comfortaa"/>
                <a:cs typeface="Comfortaa"/>
                <a:sym typeface="Comfortaa"/>
              </a:rPr>
              <a:t>The free memory reduced as per the mem input size. But, the other parameters in the CPU, system and block I/O remained similar.</a:t>
            </a:r>
            <a:endParaRPr b="1" sz="1200">
              <a:latin typeface="Comfortaa"/>
              <a:ea typeface="Comfortaa"/>
              <a:cs typeface="Comfortaa"/>
              <a:sym typeface="Comforta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a:t>
            </a:r>
            <a:endParaRPr/>
          </a:p>
        </p:txBody>
      </p:sp>
      <p:sp>
        <p:nvSpPr>
          <p:cNvPr id="168" name="Google Shape;168;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9" name="Google Shape;169;p34"/>
          <p:cNvPicPr preferRelativeResize="0"/>
          <p:nvPr/>
        </p:nvPicPr>
        <p:blipFill>
          <a:blip r:embed="rId3">
            <a:alphaModFix/>
          </a:blip>
          <a:stretch>
            <a:fillRect/>
          </a:stretch>
        </p:blipFill>
        <p:spPr>
          <a:xfrm>
            <a:off x="311700" y="1229850"/>
            <a:ext cx="8305700" cy="3015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5" name="Google Shape;175;p35"/>
          <p:cNvPicPr preferRelativeResize="0"/>
          <p:nvPr/>
        </p:nvPicPr>
        <p:blipFill>
          <a:blip r:embed="rId3">
            <a:alphaModFix/>
          </a:blip>
          <a:stretch>
            <a:fillRect/>
          </a:stretch>
        </p:blipFill>
        <p:spPr>
          <a:xfrm>
            <a:off x="341325" y="826950"/>
            <a:ext cx="7976376" cy="40674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1" name="Google Shape;181;p36"/>
          <p:cNvPicPr preferRelativeResize="0"/>
          <p:nvPr/>
        </p:nvPicPr>
        <p:blipFill>
          <a:blip r:embed="rId3">
            <a:alphaModFix/>
          </a:blip>
          <a:stretch>
            <a:fillRect/>
          </a:stretch>
        </p:blipFill>
        <p:spPr>
          <a:xfrm>
            <a:off x="311700" y="1152475"/>
            <a:ext cx="8149023" cy="38795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8" name="Google Shape;188;p37"/>
          <p:cNvPicPr preferRelativeResize="0"/>
          <p:nvPr/>
        </p:nvPicPr>
        <p:blipFill>
          <a:blip r:embed="rId3">
            <a:alphaModFix/>
          </a:blip>
          <a:stretch>
            <a:fillRect/>
          </a:stretch>
        </p:blipFill>
        <p:spPr>
          <a:xfrm>
            <a:off x="341300" y="445025"/>
            <a:ext cx="7406874" cy="4490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idx="1" type="body"/>
          </p:nvPr>
        </p:nvSpPr>
        <p:spPr>
          <a:xfrm>
            <a:off x="311700" y="522825"/>
            <a:ext cx="8520600" cy="47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100">
                <a:solidFill>
                  <a:schemeClr val="dk1"/>
                </a:solidFill>
                <a:latin typeface="Courier New"/>
                <a:ea typeface="Courier New"/>
                <a:cs typeface="Courier New"/>
                <a:sym typeface="Courier New"/>
              </a:rPr>
              <a:t>vmstat</a:t>
            </a:r>
            <a:r>
              <a:rPr lang="en" sz="3100">
                <a:solidFill>
                  <a:schemeClr val="dk1"/>
                </a:solidFill>
                <a:latin typeface="Comfortaa"/>
                <a:ea typeface="Comfortaa"/>
                <a:cs typeface="Comfortaa"/>
                <a:sym typeface="Comfortaa"/>
              </a:rPr>
              <a:t> utility and </a:t>
            </a:r>
            <a:r>
              <a:rPr b="1" lang="en" sz="3100">
                <a:solidFill>
                  <a:schemeClr val="dk1"/>
                </a:solidFill>
                <a:latin typeface="Courier New"/>
                <a:ea typeface="Courier New"/>
                <a:cs typeface="Courier New"/>
                <a:sym typeface="Courier New"/>
              </a:rPr>
              <a:t>mem</a:t>
            </a:r>
            <a:r>
              <a:rPr lang="en" sz="3100">
                <a:solidFill>
                  <a:schemeClr val="dk1"/>
                </a:solidFill>
                <a:latin typeface="Comfortaa"/>
                <a:ea typeface="Comfortaa"/>
                <a:cs typeface="Comfortaa"/>
                <a:sym typeface="Comfortaa"/>
              </a:rPr>
              <a:t> program</a:t>
            </a:r>
            <a:endParaRPr sz="31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a:solidFill>
                <a:schemeClr val="dk1"/>
              </a:solidFill>
              <a:latin typeface="Comfortaa"/>
              <a:ea typeface="Comfortaa"/>
              <a:cs typeface="Comfortaa"/>
              <a:sym typeface="Comfortaa"/>
            </a:endParaRPr>
          </a:p>
          <a:p>
            <a:pPr indent="0" lvl="0" marL="0" rtl="0" algn="l">
              <a:spcBef>
                <a:spcPts val="0"/>
              </a:spcBef>
              <a:spcAft>
                <a:spcPts val="0"/>
              </a:spcAft>
              <a:buNone/>
            </a:pPr>
            <a:r>
              <a:rPr lang="en">
                <a:solidFill>
                  <a:schemeClr val="dk1"/>
                </a:solidFill>
                <a:latin typeface="Comfortaa"/>
                <a:ea typeface="Comfortaa"/>
                <a:cs typeface="Comfortaa"/>
                <a:sym typeface="Comfortaa"/>
              </a:rPr>
              <a:t>For this assignment use babbage.cs.pdx.edu so that you can run the </a:t>
            </a:r>
            <a:r>
              <a:rPr b="1" lang="en">
                <a:solidFill>
                  <a:schemeClr val="dk1"/>
                </a:solidFill>
                <a:latin typeface="Courier New"/>
                <a:ea typeface="Courier New"/>
                <a:cs typeface="Courier New"/>
                <a:sym typeface="Courier New"/>
              </a:rPr>
              <a:t>vmstat</a:t>
            </a:r>
            <a:r>
              <a:rPr lang="en">
                <a:solidFill>
                  <a:schemeClr val="dk1"/>
                </a:solidFill>
                <a:latin typeface="Comfortaa"/>
                <a:ea typeface="Comfortaa"/>
                <a:cs typeface="Comfortaa"/>
                <a:sym typeface="Comfortaa"/>
              </a:rPr>
              <a:t> utility. </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None/>
            </a:pPr>
            <a:r>
              <a:rPr lang="en">
                <a:solidFill>
                  <a:schemeClr val="dk1"/>
                </a:solidFill>
                <a:latin typeface="Comfortaa"/>
                <a:ea typeface="Comfortaa"/>
                <a:cs typeface="Comfortaa"/>
                <a:sym typeface="Comfortaa"/>
              </a:rPr>
              <a:t>When logged into babbage.cs.pdx.edu use the </a:t>
            </a:r>
            <a:r>
              <a:rPr b="1" lang="en">
                <a:solidFill>
                  <a:schemeClr val="dk1"/>
                </a:solidFill>
                <a:latin typeface="Courier New"/>
                <a:ea typeface="Courier New"/>
                <a:cs typeface="Courier New"/>
                <a:sym typeface="Courier New"/>
              </a:rPr>
              <a:t>man</a:t>
            </a:r>
            <a:r>
              <a:rPr lang="en">
                <a:solidFill>
                  <a:schemeClr val="dk1"/>
                </a:solidFill>
                <a:latin typeface="Comfortaa"/>
                <a:ea typeface="Comfortaa"/>
                <a:cs typeface="Comfortaa"/>
                <a:sym typeface="Comfortaa"/>
              </a:rPr>
              <a:t> command to learn about </a:t>
            </a:r>
            <a:r>
              <a:rPr b="1" lang="en">
                <a:solidFill>
                  <a:schemeClr val="dk1"/>
                </a:solidFill>
                <a:latin typeface="Courier New"/>
                <a:ea typeface="Courier New"/>
                <a:cs typeface="Courier New"/>
                <a:sym typeface="Courier New"/>
              </a:rPr>
              <a:t>vmstat</a:t>
            </a:r>
            <a:r>
              <a:rPr lang="en">
                <a:solidFill>
                  <a:schemeClr val="dk1"/>
                </a:solidFill>
                <a:latin typeface="Comfortaa"/>
                <a:ea typeface="Comfortaa"/>
                <a:cs typeface="Comfortaa"/>
                <a:sym typeface="Comfortaa"/>
              </a:rPr>
              <a:t>.</a:t>
            </a:r>
            <a:endParaRPr>
              <a:solidFill>
                <a:schemeClr val="dk1"/>
              </a:solidFill>
              <a:latin typeface="Comfortaa"/>
              <a:ea typeface="Comfortaa"/>
              <a:cs typeface="Comfortaa"/>
              <a:sym typeface="Comfortaa"/>
            </a:endParaRPr>
          </a:p>
          <a:p>
            <a:pPr indent="0" lvl="0" marL="0" rtl="0" algn="l">
              <a:spcBef>
                <a:spcPts val="0"/>
              </a:spcBef>
              <a:spcAft>
                <a:spcPts val="0"/>
              </a:spcAft>
              <a:buNone/>
            </a:pPr>
            <a:r>
              <a:t/>
            </a:r>
            <a:endParaRPr>
              <a:solidFill>
                <a:schemeClr val="dk1"/>
              </a:solidFill>
              <a:latin typeface="Comfortaa"/>
              <a:ea typeface="Comfortaa"/>
              <a:cs typeface="Comfortaa"/>
              <a:sym typeface="Comfortaa"/>
            </a:endParaRPr>
          </a:p>
          <a:p>
            <a:pPr indent="0" lvl="0" marL="0" rtl="0" algn="l">
              <a:spcBef>
                <a:spcPts val="0"/>
              </a:spcBef>
              <a:spcAft>
                <a:spcPts val="0"/>
              </a:spcAft>
              <a:buNone/>
            </a:pPr>
            <a:r>
              <a:rPr lang="en">
                <a:solidFill>
                  <a:schemeClr val="dk1"/>
                </a:solidFill>
                <a:latin typeface="Comfortaa"/>
                <a:ea typeface="Comfortaa"/>
                <a:cs typeface="Comfortaa"/>
                <a:sym typeface="Comfortaa"/>
              </a:rPr>
              <a:t>Also, go to the </a:t>
            </a:r>
            <a:r>
              <a:rPr b="1" lang="en">
                <a:solidFill>
                  <a:schemeClr val="dk1"/>
                </a:solidFill>
                <a:latin typeface="Courier New"/>
                <a:ea typeface="Courier New"/>
                <a:cs typeface="Courier New"/>
                <a:sym typeface="Courier New"/>
              </a:rPr>
              <a:t>vm-beyondphys</a:t>
            </a:r>
            <a:r>
              <a:rPr lang="en">
                <a:solidFill>
                  <a:schemeClr val="dk1"/>
                </a:solidFill>
                <a:latin typeface="Comfortaa"/>
                <a:ea typeface="Comfortaa"/>
                <a:cs typeface="Comfortaa"/>
                <a:sym typeface="Comfortaa"/>
              </a:rPr>
              <a:t> sub-directory within your </a:t>
            </a:r>
            <a:r>
              <a:rPr b="1" lang="en">
                <a:solidFill>
                  <a:schemeClr val="dk1"/>
                </a:solidFill>
                <a:latin typeface="Courier New"/>
                <a:ea typeface="Courier New"/>
                <a:cs typeface="Courier New"/>
                <a:sym typeface="Courier New"/>
              </a:rPr>
              <a:t>ostep-homework</a:t>
            </a:r>
            <a:r>
              <a:rPr lang="en">
                <a:solidFill>
                  <a:schemeClr val="dk1"/>
                </a:solidFill>
                <a:latin typeface="Comfortaa"/>
                <a:ea typeface="Comfortaa"/>
                <a:cs typeface="Comfortaa"/>
                <a:sym typeface="Comfortaa"/>
              </a:rPr>
              <a:t> directory, read the </a:t>
            </a:r>
            <a:r>
              <a:rPr b="1" lang="en">
                <a:solidFill>
                  <a:schemeClr val="dk1"/>
                </a:solidFill>
                <a:latin typeface="Courier New"/>
                <a:ea typeface="Courier New"/>
                <a:cs typeface="Courier New"/>
                <a:sym typeface="Courier New"/>
              </a:rPr>
              <a:t>README.md</a:t>
            </a:r>
            <a:r>
              <a:rPr lang="en">
                <a:solidFill>
                  <a:schemeClr val="dk1"/>
                </a:solidFill>
                <a:latin typeface="Comfortaa"/>
                <a:ea typeface="Comfortaa"/>
                <a:cs typeface="Comfortaa"/>
                <a:sym typeface="Comfortaa"/>
              </a:rPr>
              <a:t> file there and follow its instructions to build and test the </a:t>
            </a:r>
            <a:r>
              <a:rPr b="1" lang="en">
                <a:solidFill>
                  <a:schemeClr val="dk1"/>
                </a:solidFill>
                <a:latin typeface="Courier New"/>
                <a:ea typeface="Courier New"/>
                <a:cs typeface="Courier New"/>
                <a:sym typeface="Courier New"/>
              </a:rPr>
              <a:t>./mem</a:t>
            </a:r>
            <a:r>
              <a:rPr lang="en">
                <a:solidFill>
                  <a:schemeClr val="dk1"/>
                </a:solidFill>
                <a:latin typeface="Comfortaa"/>
                <a:ea typeface="Comfortaa"/>
                <a:cs typeface="Comfortaa"/>
                <a:sym typeface="Comfortaa"/>
              </a:rPr>
              <a:t> program.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43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latin typeface="Comfortaa"/>
                <a:ea typeface="Comfortaa"/>
                <a:cs typeface="Comfortaa"/>
                <a:sym typeface="Comfortaa"/>
              </a:rPr>
              <a:t>1.</a:t>
            </a:r>
            <a:r>
              <a:rPr lang="en" sz="1800">
                <a:latin typeface="Comfortaa"/>
                <a:ea typeface="Comfortaa"/>
                <a:cs typeface="Comfortaa"/>
                <a:sym typeface="Comfortaa"/>
              </a:rPr>
              <a:t>   open two separate terminal connections to babbage.cs.pdx.edu. In one run </a:t>
            </a:r>
            <a:r>
              <a:rPr b="1" lang="en" sz="1800">
                <a:latin typeface="Courier New"/>
                <a:ea typeface="Courier New"/>
                <a:cs typeface="Courier New"/>
                <a:sym typeface="Courier New"/>
              </a:rPr>
              <a:t>vmstat 1 </a:t>
            </a:r>
            <a:r>
              <a:rPr lang="en" sz="1800">
                <a:latin typeface="Comfortaa"/>
                <a:ea typeface="Comfortaa"/>
                <a:cs typeface="Comfortaa"/>
                <a:sym typeface="Comfortaa"/>
              </a:rPr>
              <a:t>and leave it running. In the other window, run the </a:t>
            </a:r>
            <a:r>
              <a:rPr b="1" lang="en" sz="1800">
                <a:latin typeface="Courier New"/>
                <a:ea typeface="Courier New"/>
                <a:cs typeface="Courier New"/>
                <a:sym typeface="Courier New"/>
              </a:rPr>
              <a:t>mem</a:t>
            </a:r>
            <a:r>
              <a:rPr lang="en" sz="1800">
                <a:latin typeface="Comfortaa"/>
                <a:ea typeface="Comfortaa"/>
                <a:cs typeface="Comfortaa"/>
                <a:sym typeface="Comfortaa"/>
              </a:rPr>
              <a:t> program with varying inputs between 1 and 10000.</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rPr lang="en" sz="1800">
                <a:latin typeface="Comfortaa"/>
                <a:ea typeface="Comfortaa"/>
                <a:cs typeface="Comfortaa"/>
                <a:sym typeface="Comfortaa"/>
              </a:rPr>
              <a:t>A. How do vmstat’s CPU usage stats change when running </a:t>
            </a:r>
            <a:r>
              <a:rPr b="1" lang="en" sz="1800">
                <a:latin typeface="Courier New"/>
                <a:ea typeface="Courier New"/>
                <a:cs typeface="Courier New"/>
                <a:sym typeface="Courier New"/>
              </a:rPr>
              <a:t>mem</a:t>
            </a:r>
            <a:r>
              <a:rPr lang="en" sz="1800">
                <a:latin typeface="Comfortaa"/>
                <a:ea typeface="Comfortaa"/>
                <a:cs typeface="Comfortaa"/>
                <a:sym typeface="Comfortaa"/>
              </a:rPr>
              <a:t>? </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rPr lang="en" sz="1800">
                <a:latin typeface="Comfortaa"/>
                <a:ea typeface="Comfortaa"/>
                <a:cs typeface="Comfortaa"/>
                <a:sym typeface="Comfortaa"/>
              </a:rPr>
              <a:t>B. How do the vmstat CPU usage numbers change when running multiple, concurrent versions of </a:t>
            </a:r>
            <a:r>
              <a:rPr b="1" lang="en" sz="1800">
                <a:latin typeface="Courier New"/>
                <a:ea typeface="Courier New"/>
                <a:cs typeface="Courier New"/>
                <a:sym typeface="Courier New"/>
              </a:rPr>
              <a:t>mem</a:t>
            </a:r>
            <a:r>
              <a:rPr lang="en" sz="1800">
                <a:latin typeface="Comfortaa"/>
                <a:ea typeface="Comfortaa"/>
                <a:cs typeface="Comfortaa"/>
                <a:sym typeface="Comfortaa"/>
              </a:rPr>
              <a:t>?</a:t>
            </a:r>
            <a:endParaRPr sz="1800">
              <a:latin typeface="Comfortaa"/>
              <a:ea typeface="Comfortaa"/>
              <a:cs typeface="Comfortaa"/>
              <a:sym typeface="Comfortaa"/>
            </a:endParaRPr>
          </a:p>
          <a:p>
            <a:pPr indent="0" lvl="0" marL="0" rtl="0" algn="l">
              <a:lnSpc>
                <a:spcPct val="115000"/>
              </a:lnSpc>
              <a:spcBef>
                <a:spcPts val="0"/>
              </a:spcBef>
              <a:spcAft>
                <a:spcPts val="0"/>
              </a:spcAft>
              <a:buClr>
                <a:schemeClr val="dk1"/>
              </a:buClr>
              <a:buSzPts val="1100"/>
              <a:buFont typeface="Arial"/>
              <a:buNone/>
            </a:pPr>
            <a:r>
              <a:t/>
            </a:r>
            <a:endParaRPr sz="1800">
              <a:latin typeface="Comfortaa"/>
              <a:ea typeface="Comfortaa"/>
              <a:cs typeface="Comfortaa"/>
              <a:sym typeface="Comfortaa"/>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latin typeface="Comfortaa"/>
                <a:ea typeface="Comfortaa"/>
                <a:cs typeface="Comfortaa"/>
                <a:sym typeface="Comfortaa"/>
              </a:rPr>
              <a:t>A. How do vmstat’s CPU usage stats change when running </a:t>
            </a:r>
            <a:r>
              <a:rPr b="1" lang="en" sz="1800">
                <a:latin typeface="Courier New"/>
                <a:ea typeface="Courier New"/>
                <a:cs typeface="Courier New"/>
                <a:sym typeface="Courier New"/>
              </a:rPr>
              <a:t>mem</a:t>
            </a:r>
            <a:r>
              <a:rPr lang="en" sz="1800">
                <a:latin typeface="Comfortaa"/>
                <a:ea typeface="Comfortaa"/>
                <a:cs typeface="Comfortaa"/>
                <a:sym typeface="Comfortaa"/>
              </a:rPr>
              <a:t>? </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 time spent running user code (non-kernel). This increases as the ./mem program is started. This value fluctuates back and forth as we are iterating through the integer array and making computations. </a:t>
            </a:r>
            <a:endParaRPr/>
          </a:p>
          <a:p>
            <a:pPr indent="0" lvl="0" marL="0" rtl="0" algn="l">
              <a:spcBef>
                <a:spcPts val="1600"/>
              </a:spcBef>
              <a:spcAft>
                <a:spcPts val="0"/>
              </a:spcAft>
              <a:buNone/>
            </a:pPr>
            <a:r>
              <a:rPr lang="en"/>
              <a:t>sy - time spent running kernel code. This increases as the ./mem program is executed. New process gets created when program is launched. This causes </a:t>
            </a:r>
            <a:r>
              <a:rPr lang="en"/>
              <a:t>kernel</a:t>
            </a:r>
            <a:r>
              <a:rPr lang="en"/>
              <a:t> code to be executed and hence increase in system time. During execution this value remains almost constant. When the program ends the kernel </a:t>
            </a:r>
            <a:r>
              <a:rPr lang="en"/>
              <a:t>processes</a:t>
            </a:r>
            <a:r>
              <a:rPr lang="en"/>
              <a:t> end and hence decrease in value of this field.</a:t>
            </a:r>
            <a:endParaRPr/>
          </a:p>
          <a:p>
            <a:pPr indent="0" lvl="0" marL="0" rtl="0" algn="l">
              <a:spcBef>
                <a:spcPts val="1600"/>
              </a:spcBef>
              <a:spcAft>
                <a:spcPts val="1600"/>
              </a:spcAft>
              <a:buNone/>
            </a:pPr>
            <a:r>
              <a:rPr lang="en"/>
              <a:t>id - this is the idle time of the CPU. This is slightly high before and after program execution. During execution the idle time goes low as expected.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152400" y="152400"/>
            <a:ext cx="6162675" cy="2266950"/>
          </a:xfrm>
          <a:prstGeom prst="rect">
            <a:avLst/>
          </a:prstGeom>
          <a:noFill/>
          <a:ln>
            <a:noFill/>
          </a:ln>
        </p:spPr>
      </p:pic>
      <p:pic>
        <p:nvPicPr>
          <p:cNvPr id="85" name="Google Shape;85;p18"/>
          <p:cNvPicPr preferRelativeResize="0"/>
          <p:nvPr/>
        </p:nvPicPr>
        <p:blipFill>
          <a:blip r:embed="rId4">
            <a:alphaModFix/>
          </a:blip>
          <a:stretch>
            <a:fillRect/>
          </a:stretch>
        </p:blipFill>
        <p:spPr>
          <a:xfrm>
            <a:off x="120400" y="2539750"/>
            <a:ext cx="5303075" cy="2419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9"/>
          <p:cNvPicPr preferRelativeResize="0"/>
          <p:nvPr/>
        </p:nvPicPr>
        <p:blipFill>
          <a:blip r:embed="rId3">
            <a:alphaModFix/>
          </a:blip>
          <a:stretch>
            <a:fillRect/>
          </a:stretch>
        </p:blipFill>
        <p:spPr>
          <a:xfrm>
            <a:off x="152400" y="152400"/>
            <a:ext cx="4170245"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20"/>
          <p:cNvPicPr preferRelativeResize="0"/>
          <p:nvPr/>
        </p:nvPicPr>
        <p:blipFill>
          <a:blip r:embed="rId3">
            <a:alphaModFix/>
          </a:blip>
          <a:stretch>
            <a:fillRect/>
          </a:stretch>
        </p:blipFill>
        <p:spPr>
          <a:xfrm>
            <a:off x="152400" y="152400"/>
            <a:ext cx="6086475" cy="4705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1"/>
          <p:cNvPicPr preferRelativeResize="0"/>
          <p:nvPr/>
        </p:nvPicPr>
        <p:blipFill>
          <a:blip r:embed="rId3">
            <a:alphaModFix/>
          </a:blip>
          <a:stretch>
            <a:fillRect/>
          </a:stretch>
        </p:blipFill>
        <p:spPr>
          <a:xfrm>
            <a:off x="728350" y="344375"/>
            <a:ext cx="8016950" cy="4175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